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9" r:id="rId6"/>
    <p:sldId id="270" r:id="rId7"/>
    <p:sldId id="272" r:id="rId8"/>
    <p:sldId id="271" r:id="rId9"/>
    <p:sldId id="258" r:id="rId10"/>
    <p:sldId id="277" r:id="rId11"/>
    <p:sldId id="282" r:id="rId12"/>
    <p:sldId id="288" r:id="rId13"/>
    <p:sldId id="275" r:id="rId14"/>
    <p:sldId id="283" r:id="rId15"/>
    <p:sldId id="284" r:id="rId16"/>
    <p:sldId id="287" r:id="rId17"/>
    <p:sldId id="286" r:id="rId18"/>
    <p:sldId id="265" r:id="rId19"/>
    <p:sldId id="267" r:id="rId20"/>
    <p:sldId id="269" r:id="rId21"/>
    <p:sldId id="257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A80298-7907-234B-8B4C-FDD4D6777B0C}">
          <p14:sldIdLst>
            <p14:sldId id="256"/>
            <p14:sldId id="259"/>
            <p14:sldId id="270"/>
            <p14:sldId id="272"/>
            <p14:sldId id="271"/>
            <p14:sldId id="258"/>
            <p14:sldId id="277"/>
            <p14:sldId id="282"/>
            <p14:sldId id="288"/>
            <p14:sldId id="275"/>
            <p14:sldId id="283"/>
            <p14:sldId id="284"/>
            <p14:sldId id="287"/>
            <p14:sldId id="286"/>
            <p14:sldId id="265"/>
            <p14:sldId id="267"/>
            <p14:sldId id="269"/>
          </p14:sldIdLst>
        </p14:section>
        <p14:section name="Supplemental" id="{730E9196-7260-C941-85E5-4385DAB3018E}">
          <p14:sldIdLst>
            <p14:sldId id="257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C75BC"/>
    <a:srgbClr val="CDCDCD"/>
    <a:srgbClr val="DBDBDB"/>
    <a:srgbClr val="CAE2F6"/>
    <a:srgbClr val="EBF3FE"/>
    <a:srgbClr val="DCF3FE"/>
    <a:srgbClr val="90B737"/>
    <a:srgbClr val="92D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1A01F1-463D-1C44-BA61-2ACA5022906E}" v="6803" dt="2023-11-08T00:46:20.577"/>
    <p1510:client id="{F4407184-D3F7-5A45-A67C-67914F283822}" vWet="2" dt="2023-11-07T15:02:03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/>
    <p:restoredTop sz="94748"/>
  </p:normalViewPr>
  <p:slideViewPr>
    <p:cSldViewPr snapToGrid="0" snapToObjects="1">
      <p:cViewPr varScale="1">
        <p:scale>
          <a:sx n="148" d="100"/>
          <a:sy n="148" d="100"/>
        </p:scale>
        <p:origin x="21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BE87B-38EC-5F42-B4DC-C4A057027F4C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EC583-F4B1-834B-9486-C22126F4F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C583-F4B1-834B-9486-C22126F4F1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7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Regression tests only done in nightly, not part of CI.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C583-F4B1-834B-9486-C22126F4F1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07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wanted to implement something like this for many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C583-F4B1-834B-9486-C22126F4F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40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wanted to implement something like this for many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C583-F4B1-834B-9486-C22126F4F1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76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Easy export state is same type as import &amp; internal states.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C583-F4B1-834B-9486-C22126F4F1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9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Easy export state is same type as import &amp; internal states.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C583-F4B1-834B-9486-C22126F4F1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65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Easy export state is same type as import &amp; internal states.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C583-F4B1-834B-9486-C22126F4F1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14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other little problems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C583-F4B1-834B-9486-C22126F4F1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4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6791" y="185231"/>
            <a:ext cx="9298623" cy="113428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9398-15EC-074F-BC0E-B6AB7A1ABE8A}" type="datetime1">
              <a:rPr lang="en-US" smtClean="0"/>
              <a:t>11/9/23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6791" y="1490663"/>
            <a:ext cx="11598415" cy="459422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Click to edit text.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44242D5-EE88-5709-29E8-2D68BF6F8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4178" y="6445501"/>
            <a:ext cx="529730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0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488C2CD-B318-D147-9C7D-2A5E4F98A47D}" type="datetime1">
              <a:rPr lang="en-US" smtClean="0"/>
              <a:t>11/9/23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93470-A356-E8BA-22E6-41E99BEEB7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4178" y="6445501"/>
            <a:ext cx="529730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BE04-76D8-CD4D-A073-FE463AC5EBF3}" type="datetime1">
              <a:rPr lang="en-US" smtClean="0"/>
              <a:t>11/9/23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9FB15A-F14F-73E3-0DFC-546E9B508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4178" y="6445501"/>
            <a:ext cx="529730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3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Sub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 anchorCtr="0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17B6-37DA-F748-8CAD-98DCA9421789}" type="datetime1">
              <a:rPr lang="en-US" smtClean="0"/>
              <a:t>11/9/23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EF9725-1357-00D0-20EF-F273649BB7C4}"/>
              </a:ext>
            </a:extLst>
          </p:cNvPr>
          <p:cNvSpPr txBox="1">
            <a:spLocks/>
          </p:cNvSpPr>
          <p:nvPr userDrawn="1"/>
        </p:nvSpPr>
        <p:spPr>
          <a:xfrm>
            <a:off x="4038451" y="6492875"/>
            <a:ext cx="52973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Correctness &amp; Reproducibility– Boulder 2023</a:t>
            </a:r>
          </a:p>
        </p:txBody>
      </p:sp>
    </p:spTree>
    <p:extLst>
      <p:ext uri="{BB962C8B-B14F-4D97-AF65-F5344CB8AC3E}">
        <p14:creationId xmlns:p14="http://schemas.microsoft.com/office/powerpoint/2010/main" val="114311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0140"/>
            <a:ext cx="10515600" cy="46021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7A3C-3277-4340-8AAD-2C3BEBAA214B}" type="datetime1">
              <a:rPr lang="en-US" smtClean="0"/>
              <a:t>11/9/23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E2E4E-2EE2-8017-77DD-DA1189AFC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4178" y="6445501"/>
            <a:ext cx="529730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6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23151" y="733778"/>
            <a:ext cx="3932237" cy="1134533"/>
          </a:xfrm>
        </p:spPr>
        <p:txBody>
          <a:bodyPr anchor="t" anchorCtr="0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75919" y="733778"/>
            <a:ext cx="6172200" cy="51352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1" y="1952978"/>
            <a:ext cx="3932237" cy="3916010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D1C7-3CBA-BD4C-84E0-DD2F76F8ADCA}" type="datetime1">
              <a:rPr lang="en-US" smtClean="0"/>
              <a:t>11/9/23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992D2E-D660-B82A-20A9-BF89BABA4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4178" y="6445501"/>
            <a:ext cx="529730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4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</a:t>
            </a:r>
            <a:r>
              <a:rPr lang="en-US"/>
              <a:t>text.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01EE-2D18-D042-A27D-260B949292D7}" type="datetime1">
              <a:rPr lang="en-US" smtClean="0"/>
              <a:t>11/9/23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EED161-1C9D-5B94-9712-D168569A3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4178" y="6445501"/>
            <a:ext cx="529730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3">
                <a:lumMod val="0"/>
                <a:lumOff val="100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1C8F4B49-F8B7-7949-9C28-BF428A8465A9}"/>
              </a:ext>
            </a:extLst>
          </p:cNvPr>
          <p:cNvSpPr/>
          <p:nvPr userDrawn="1"/>
        </p:nvSpPr>
        <p:spPr>
          <a:xfrm flipV="1">
            <a:off x="12327008" y="310556"/>
            <a:ext cx="2923160" cy="688745"/>
          </a:xfrm>
          <a:prstGeom prst="round2SameRect">
            <a:avLst>
              <a:gd name="adj1" fmla="val 29744"/>
              <a:gd name="adj2" fmla="val 0"/>
            </a:avLst>
          </a:prstGeom>
          <a:solidFill>
            <a:srgbClr val="DBDBD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C1A24936-C200-1F4F-A086-CF0CE45ABAB3}"/>
              </a:ext>
            </a:extLst>
          </p:cNvPr>
          <p:cNvSpPr/>
          <p:nvPr userDrawn="1"/>
        </p:nvSpPr>
        <p:spPr>
          <a:xfrm>
            <a:off x="254147" y="6388893"/>
            <a:ext cx="11683705" cy="469107"/>
          </a:xfrm>
          <a:prstGeom prst="round2SameRect">
            <a:avLst>
              <a:gd name="adj1" fmla="val 29744"/>
              <a:gd name="adj2" fmla="val 0"/>
            </a:avLst>
          </a:prstGeom>
          <a:solidFill>
            <a:srgbClr val="DBDBD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792" y="187841"/>
            <a:ext cx="9204790" cy="115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791" y="1490140"/>
            <a:ext cx="11598418" cy="46021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680022" y="6460333"/>
            <a:ext cx="2581079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800" b="1" i="0" dirty="0">
                <a:solidFill>
                  <a:srgbClr val="1C75BC"/>
                </a:solidFill>
                <a:ea typeface="Arial Regular" charset="0"/>
              </a:rPr>
              <a:t>Global Modeling</a:t>
            </a:r>
            <a:r>
              <a:rPr lang="en-US" sz="800" b="1" i="0" baseline="0" dirty="0">
                <a:solidFill>
                  <a:srgbClr val="1C75BC"/>
                </a:solidFill>
                <a:ea typeface="Arial Regular" charset="0"/>
              </a:rPr>
              <a:t> </a:t>
            </a:r>
            <a:r>
              <a:rPr lang="en-US" sz="800" b="1" i="0" dirty="0">
                <a:solidFill>
                  <a:srgbClr val="1C75BC"/>
                </a:solidFill>
                <a:ea typeface="Arial Regular" charset="0"/>
              </a:rPr>
              <a:t>and</a:t>
            </a:r>
            <a:r>
              <a:rPr lang="en-US" sz="800" b="1" i="0" baseline="0" dirty="0">
                <a:solidFill>
                  <a:srgbClr val="1C75BC"/>
                </a:solidFill>
                <a:ea typeface="Arial Regular" charset="0"/>
              </a:rPr>
              <a:t> </a:t>
            </a:r>
            <a:r>
              <a:rPr lang="en-US" sz="800" b="1" i="0" dirty="0">
                <a:solidFill>
                  <a:srgbClr val="1C75BC"/>
                </a:solidFill>
                <a:ea typeface="Arial Regular" charset="0"/>
              </a:rPr>
              <a:t>Assimilation Office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1C75BC"/>
                </a:solidFill>
                <a:ea typeface="Arial Regular" charset="0"/>
              </a:rPr>
              <a:t>gmao.gsfc.nasa.gov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962" y="6009417"/>
            <a:ext cx="567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DB8D1E3-1DAE-664E-B350-75CA63E75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4674" y="6009417"/>
            <a:ext cx="122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402AD0C-1047-1C46-A5C0-3FAE7E33B01E}" type="datetime1">
              <a:rPr lang="en-US" smtClean="0"/>
              <a:t>11/9/23</a:t>
            </a:fld>
            <a:endParaRPr lang="en-US" dirty="0"/>
          </a:p>
        </p:txBody>
      </p:sp>
      <p:pic>
        <p:nvPicPr>
          <p:cNvPr id="13" name="Picture 25" descr="NASA insigniaCMYK"/>
          <p:cNvPicPr preferRelativeResize="0"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8542" y="97427"/>
            <a:ext cx="575446" cy="4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ED0B9B-9887-9A47-94D6-3EAAF774207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244428" y="6460333"/>
            <a:ext cx="1521837" cy="322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36E619-8AEE-C94F-B790-5BC7501047F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69634" y="6470272"/>
            <a:ext cx="1120627" cy="2864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67A393-44F6-A443-A176-FD799F4F7164}"/>
              </a:ext>
            </a:extLst>
          </p:cNvPr>
          <p:cNvSpPr txBox="1"/>
          <p:nvPr userDrawn="1"/>
        </p:nvSpPr>
        <p:spPr>
          <a:xfrm>
            <a:off x="9797143" y="172057"/>
            <a:ext cx="1407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National Aeronautics and</a:t>
            </a:r>
          </a:p>
          <a:p>
            <a:pPr algn="r"/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Space Administration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82477E-2E5A-EF42-9B2F-9E1BB2260986}"/>
              </a:ext>
            </a:extLst>
          </p:cNvPr>
          <p:cNvCxnSpPr>
            <a:cxnSpLocks/>
          </p:cNvCxnSpPr>
          <p:nvPr userDrawn="1"/>
        </p:nvCxnSpPr>
        <p:spPr>
          <a:xfrm>
            <a:off x="11344545" y="100958"/>
            <a:ext cx="0" cy="481693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9891410-B95F-D92F-ABA0-9FCF36F6A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4178" y="6445501"/>
            <a:ext cx="529730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1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55" r:id="rId3"/>
    <p:sldLayoutId id="2147483649" r:id="rId4"/>
    <p:sldLayoutId id="2147483650" r:id="rId5"/>
    <p:sldLayoutId id="2147483657" r:id="rId6"/>
    <p:sldLayoutId id="2147483652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90B73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274320" indent="-19431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51510" indent="-19431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91590" indent="-19431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4490" indent="-17145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mao.gsfc.nasa.gov/cgi-bin/products/climateforecasts/geos5/S2S_2/index.cgi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53549-CABF-F1BD-B6E1-6895C13F9C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Component Level Testing</a:t>
            </a:r>
            <a:br>
              <a:rPr lang="en-US" dirty="0"/>
            </a:br>
            <a:r>
              <a:rPr lang="en-US" dirty="0"/>
              <a:t>in a </a:t>
            </a:r>
            <a:br>
              <a:rPr lang="en-US" dirty="0"/>
            </a:br>
            <a:r>
              <a:rPr lang="en-US" dirty="0"/>
              <a:t>Hierarchical Architecture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9C8F6F7-7843-EF64-2489-42547490B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Tom Clune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Natalie Patten</a:t>
            </a:r>
            <a:r>
              <a:rPr lang="en-US" baseline="30000" dirty="0"/>
              <a:t>1,2</a:t>
            </a:r>
            <a:r>
              <a:rPr lang="en-US" dirty="0"/>
              <a:t>, Ben Auer</a:t>
            </a:r>
            <a:r>
              <a:rPr lang="en-US" baseline="30000" dirty="0"/>
              <a:t>1,3</a:t>
            </a:r>
            <a:r>
              <a:rPr lang="en-US" dirty="0"/>
              <a:t>, Arlindo da Silva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0E5CB-608F-A12C-540F-D8E5A514644C}"/>
              </a:ext>
            </a:extLst>
          </p:cNvPr>
          <p:cNvSpPr txBox="1"/>
          <p:nvPr/>
        </p:nvSpPr>
        <p:spPr>
          <a:xfrm>
            <a:off x="4460707" y="4518214"/>
            <a:ext cx="3270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rgbClr val="002060"/>
                </a:solidFill>
              </a:rPr>
              <a:t>1 </a:t>
            </a:r>
            <a:r>
              <a:rPr lang="en-US" sz="1400" dirty="0">
                <a:solidFill>
                  <a:srgbClr val="002060"/>
                </a:solidFill>
              </a:rPr>
              <a:t>NASA Goddard Space Flight Center</a:t>
            </a:r>
          </a:p>
          <a:p>
            <a:r>
              <a:rPr lang="en-US" sz="1400" baseline="30000" dirty="0">
                <a:solidFill>
                  <a:srgbClr val="002060"/>
                </a:solidFill>
              </a:rPr>
              <a:t>3</a:t>
            </a:r>
            <a:r>
              <a:rPr lang="en-US" sz="1400" dirty="0">
                <a:solidFill>
                  <a:srgbClr val="002060"/>
                </a:solidFill>
              </a:rPr>
              <a:t> Space Systems, LLC.</a:t>
            </a:r>
            <a:endParaRPr lang="en-US" sz="1400" baseline="30000" dirty="0">
              <a:solidFill>
                <a:srgbClr val="002060"/>
              </a:solidFill>
            </a:endParaRPr>
          </a:p>
          <a:p>
            <a:r>
              <a:rPr lang="en-US" sz="1400" baseline="30000" dirty="0">
                <a:solidFill>
                  <a:srgbClr val="002060"/>
                </a:solidFill>
              </a:rPr>
              <a:t>2</a:t>
            </a:r>
            <a:r>
              <a:rPr lang="en-US" sz="1400" dirty="0">
                <a:solidFill>
                  <a:srgbClr val="002060"/>
                </a:solidFill>
              </a:rPr>
              <a:t> SSAI, Inc.</a:t>
            </a:r>
            <a:endParaRPr lang="en-US" sz="1400" baseline="30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241E-55BE-5BD2-3811-B9E3C895A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Leaf component: capturing functional characteristics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E37D3-9D29-47E8-1B63-963F6D367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C4B527-E641-8BAE-8398-E43F1E97F989}"/>
              </a:ext>
            </a:extLst>
          </p:cNvPr>
          <p:cNvSpPr/>
          <p:nvPr/>
        </p:nvSpPr>
        <p:spPr>
          <a:xfrm>
            <a:off x="1088196" y="1902576"/>
            <a:ext cx="2586213" cy="6933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Parent</a:t>
            </a:r>
          </a:p>
          <a:p>
            <a:pPr algn="ctr"/>
            <a:r>
              <a:rPr lang="en-US" dirty="0"/>
              <a:t>Component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BD3F84-4BAA-9694-9113-FCE67865160F}"/>
              </a:ext>
            </a:extLst>
          </p:cNvPr>
          <p:cNvSpPr txBox="1"/>
          <p:nvPr/>
        </p:nvSpPr>
        <p:spPr>
          <a:xfrm>
            <a:off x="5363917" y="2216287"/>
            <a:ext cx="52524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MAPL infrastructure layer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Wraps execution of child run methods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Has access to import and export states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Can even access internal state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Provides component-level checkpoint/restart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i="1" dirty="0">
                <a:solidFill>
                  <a:srgbClr val="000000"/>
                </a:solidFill>
              </a:rPr>
              <a:t>Minor extension: support </a:t>
            </a:r>
            <a:r>
              <a:rPr lang="en-US" i="1" u="sng" dirty="0">
                <a:solidFill>
                  <a:srgbClr val="000000"/>
                </a:solidFill>
              </a:rPr>
              <a:t>export</a:t>
            </a:r>
            <a:r>
              <a:rPr lang="en-US" i="1" dirty="0">
                <a:solidFill>
                  <a:srgbClr val="000000"/>
                </a:solidFill>
              </a:rPr>
              <a:t> state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3CECD2E-D991-F3EB-12ED-EF6429B1E3F8}"/>
              </a:ext>
            </a:extLst>
          </p:cNvPr>
          <p:cNvGrpSpPr/>
          <p:nvPr/>
        </p:nvGrpSpPr>
        <p:grpSpPr>
          <a:xfrm>
            <a:off x="560765" y="2873292"/>
            <a:ext cx="3641078" cy="3012352"/>
            <a:chOff x="422116" y="2922908"/>
            <a:chExt cx="4573748" cy="343644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BCC2B18-B107-0611-0E3E-DCDA89618C61}"/>
                </a:ext>
              </a:extLst>
            </p:cNvPr>
            <p:cNvGrpSpPr/>
            <p:nvPr/>
          </p:nvGrpSpPr>
          <p:grpSpPr>
            <a:xfrm>
              <a:off x="422116" y="3078498"/>
              <a:ext cx="4573748" cy="3280850"/>
              <a:chOff x="3368842" y="2208146"/>
              <a:chExt cx="4692316" cy="303195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35D3DFE-4C1B-602F-E639-184C708EC418}"/>
                  </a:ext>
                </a:extLst>
              </p:cNvPr>
              <p:cNvSpPr/>
              <p:nvPr/>
            </p:nvSpPr>
            <p:spPr>
              <a:xfrm>
                <a:off x="3368842" y="2208146"/>
                <a:ext cx="4692316" cy="303195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MAPL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AE30D13-9DBB-9A0C-B438-50557DBD0AB9}"/>
                  </a:ext>
                </a:extLst>
              </p:cNvPr>
              <p:cNvGrpSpPr/>
              <p:nvPr/>
            </p:nvGrpSpPr>
            <p:grpSpPr>
              <a:xfrm>
                <a:off x="3621135" y="3140242"/>
                <a:ext cx="4187727" cy="938465"/>
                <a:chOff x="3506761" y="3128209"/>
                <a:chExt cx="4187727" cy="938465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685A125-8B1B-8AA4-36EA-7A2312031A9F}"/>
                    </a:ext>
                  </a:extLst>
                </p:cNvPr>
                <p:cNvSpPr/>
                <p:nvPr/>
              </p:nvSpPr>
              <p:spPr>
                <a:xfrm>
                  <a:off x="3934178" y="3128211"/>
                  <a:ext cx="3332896" cy="93846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Component</a:t>
                  </a: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0CA9AA3-73DD-2501-7D3F-BF6B830C9424}"/>
                    </a:ext>
                  </a:extLst>
                </p:cNvPr>
                <p:cNvSpPr/>
                <p:nvPr/>
              </p:nvSpPr>
              <p:spPr>
                <a:xfrm rot="16200000">
                  <a:off x="3251237" y="3383733"/>
                  <a:ext cx="938463" cy="427416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rgbClr val="000000"/>
                      </a:solidFill>
                    </a:rPr>
                    <a:t>Import</a:t>
                  </a: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3F08E03-2BD1-9820-BE79-33E7AA0F68F7}"/>
                    </a:ext>
                  </a:extLst>
                </p:cNvPr>
                <p:cNvSpPr/>
                <p:nvPr/>
              </p:nvSpPr>
              <p:spPr>
                <a:xfrm rot="5400000">
                  <a:off x="7011548" y="3383733"/>
                  <a:ext cx="938463" cy="427416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rgbClr val="000000"/>
                      </a:solidFill>
                    </a:rPr>
                    <a:t>Export</a:t>
                  </a:r>
                </a:p>
              </p:txBody>
            </p:sp>
          </p:grp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C789642-9190-E098-63C0-ECE378CACB18}"/>
                </a:ext>
              </a:extLst>
            </p:cNvPr>
            <p:cNvSpPr/>
            <p:nvPr/>
          </p:nvSpPr>
          <p:spPr>
            <a:xfrm>
              <a:off x="1369287" y="2922908"/>
              <a:ext cx="2679405" cy="42676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MAPL</a:t>
              </a:r>
            </a:p>
          </p:txBody>
        </p:sp>
        <p:cxnSp>
          <p:nvCxnSpPr>
            <p:cNvPr id="64" name="Elbow Connector 63">
              <a:extLst>
                <a:ext uri="{FF2B5EF4-FFF2-40B4-BE49-F238E27FC236}">
                  <a16:creationId xmlns:a16="http://schemas.microsoft.com/office/drawing/2014/main" id="{7D2702FF-9AFF-1801-096A-6966F45BB548}"/>
                </a:ext>
              </a:extLst>
            </p:cNvPr>
            <p:cNvCxnSpPr>
              <a:cxnSpLocks/>
              <a:stCxn id="7" idx="0"/>
              <a:endCxn id="40" idx="3"/>
            </p:cNvCxnSpPr>
            <p:nvPr/>
          </p:nvCxnSpPr>
          <p:spPr>
            <a:xfrm flipH="1" flipV="1">
              <a:off x="4048693" y="3136291"/>
              <a:ext cx="701251" cy="1458570"/>
            </a:xfrm>
            <a:prstGeom prst="bentConnector3">
              <a:avLst>
                <a:gd name="adj1" fmla="val -90973"/>
              </a:avLst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65">
              <a:extLst>
                <a:ext uri="{FF2B5EF4-FFF2-40B4-BE49-F238E27FC236}">
                  <a16:creationId xmlns:a16="http://schemas.microsoft.com/office/drawing/2014/main" id="{8FBA46F7-47B7-7734-6CFE-72E85DADBA49}"/>
                </a:ext>
              </a:extLst>
            </p:cNvPr>
            <p:cNvCxnSpPr>
              <a:cxnSpLocks/>
              <a:stCxn id="40" idx="1"/>
              <a:endCxn id="6" idx="0"/>
            </p:cNvCxnSpPr>
            <p:nvPr/>
          </p:nvCxnSpPr>
          <p:spPr>
            <a:xfrm rot="10800000" flipV="1">
              <a:off x="668035" y="3136291"/>
              <a:ext cx="701253" cy="1458569"/>
            </a:xfrm>
            <a:prstGeom prst="bentConnector3">
              <a:avLst>
                <a:gd name="adj1" fmla="val 190973"/>
              </a:avLst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Can 85">
            <a:extLst>
              <a:ext uri="{FF2B5EF4-FFF2-40B4-BE49-F238E27FC236}">
                <a16:creationId xmlns:a16="http://schemas.microsoft.com/office/drawing/2014/main" id="{91718F0A-A097-B95A-A09E-39FFC3D5A537}"/>
              </a:ext>
            </a:extLst>
          </p:cNvPr>
          <p:cNvSpPr/>
          <p:nvPr/>
        </p:nvSpPr>
        <p:spPr>
          <a:xfrm>
            <a:off x="6131256" y="4987363"/>
            <a:ext cx="1464984" cy="484540"/>
          </a:xfrm>
          <a:prstGeom prst="ca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122DC36-41F5-2DE7-0B3D-BB1B994FB2CF}"/>
              </a:ext>
            </a:extLst>
          </p:cNvPr>
          <p:cNvCxnSpPr>
            <a:cxnSpLocks/>
            <a:stCxn id="28" idx="2"/>
            <a:endCxn id="40" idx="0"/>
          </p:cNvCxnSpPr>
          <p:nvPr/>
        </p:nvCxnSpPr>
        <p:spPr>
          <a:xfrm>
            <a:off x="2381303" y="2595930"/>
            <a:ext cx="1" cy="277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73A3C985-D1F7-FDD4-0F86-B2E2D26CDB56}"/>
              </a:ext>
            </a:extLst>
          </p:cNvPr>
          <p:cNvSpPr txBox="1"/>
          <p:nvPr/>
        </p:nvSpPr>
        <p:spPr>
          <a:xfrm>
            <a:off x="5981774" y="5486176"/>
            <a:ext cx="228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Archived: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import state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export state after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62B73DA-8CD5-1CA4-9C07-45F1E80F0A5D}"/>
              </a:ext>
            </a:extLst>
          </p:cNvPr>
          <p:cNvSpPr txBox="1"/>
          <p:nvPr/>
        </p:nvSpPr>
        <p:spPr>
          <a:xfrm>
            <a:off x="4345173" y="5267703"/>
            <a:ext cx="149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Checkpoint</a:t>
            </a:r>
          </a:p>
        </p:txBody>
      </p:sp>
      <p:sp>
        <p:nvSpPr>
          <p:cNvPr id="128" name="Document 127">
            <a:extLst>
              <a:ext uri="{FF2B5EF4-FFF2-40B4-BE49-F238E27FC236}">
                <a16:creationId xmlns:a16="http://schemas.microsoft.com/office/drawing/2014/main" id="{5D880C4E-B346-C844-C804-FB26F05B4C41}"/>
              </a:ext>
            </a:extLst>
          </p:cNvPr>
          <p:cNvSpPr/>
          <p:nvPr/>
        </p:nvSpPr>
        <p:spPr>
          <a:xfrm>
            <a:off x="1930059" y="5637035"/>
            <a:ext cx="958582" cy="693355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Control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File</a:t>
            </a:r>
          </a:p>
        </p:txBody>
      </p:sp>
      <p:cxnSp>
        <p:nvCxnSpPr>
          <p:cNvPr id="136" name="Curved Connector 135">
            <a:extLst>
              <a:ext uri="{FF2B5EF4-FFF2-40B4-BE49-F238E27FC236}">
                <a16:creationId xmlns:a16="http://schemas.microsoft.com/office/drawing/2014/main" id="{779FCF48-6F53-30C9-7B0C-E421FC5C9660}"/>
              </a:ext>
            </a:extLst>
          </p:cNvPr>
          <p:cNvCxnSpPr>
            <a:cxnSpLocks/>
            <a:stCxn id="7" idx="3"/>
            <a:endCxn id="86" idx="2"/>
          </p:cNvCxnSpPr>
          <p:nvPr/>
        </p:nvCxnSpPr>
        <p:spPr>
          <a:xfrm rot="16200000" flipH="1">
            <a:off x="4762932" y="3861308"/>
            <a:ext cx="445633" cy="2291016"/>
          </a:xfrm>
          <a:prstGeom prst="curvedConnector2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urved Connector 144">
            <a:extLst>
              <a:ext uri="{FF2B5EF4-FFF2-40B4-BE49-F238E27FC236}">
                <a16:creationId xmlns:a16="http://schemas.microsoft.com/office/drawing/2014/main" id="{FE88CC48-438A-B23C-AA9F-3F0DA03E2EF8}"/>
              </a:ext>
            </a:extLst>
          </p:cNvPr>
          <p:cNvCxnSpPr>
            <a:cxnSpLocks/>
            <a:stCxn id="6" idx="1"/>
            <a:endCxn id="86" idx="2"/>
          </p:cNvCxnSpPr>
          <p:nvPr/>
        </p:nvCxnSpPr>
        <p:spPr>
          <a:xfrm rot="16200000" flipH="1">
            <a:off x="3303995" y="2402371"/>
            <a:ext cx="445633" cy="5208890"/>
          </a:xfrm>
          <a:prstGeom prst="curved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DC0B6976-C824-2D8C-2F81-CF8078D8E21E}"/>
                  </a:ext>
                </a:extLst>
              </p:cNvPr>
              <p:cNvSpPr txBox="1"/>
              <p:nvPr/>
            </p:nvSpPr>
            <p:spPr>
              <a:xfrm>
                <a:off x="8931577" y="4940978"/>
                <a:ext cx="2015587" cy="65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1C75BC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limUpp>
                        <m:limUppPr>
                          <m:ctrlPr>
                            <a:rPr lang="en-US" sz="2800" b="0" i="1" smtClean="0">
                              <a:solidFill>
                                <a:srgbClr val="1C75B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aln/>
                            </m:rPr>
                            <a:rPr lang="en-US" sz="2800" i="1">
                              <a:solidFill>
                                <a:srgbClr val="1C75B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n-US" sz="2800" b="0" i="1" smtClean="0">
                              <a:solidFill>
                                <a:srgbClr val="1C75B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sz="2800" b="0" i="1" smtClean="0">
                              <a:solidFill>
                                <a:srgbClr val="1C75B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lim>
                      </m:limUpp>
                      <m:r>
                        <a:rPr lang="en-US" sz="2800" b="0" i="1" smtClean="0">
                          <a:solidFill>
                            <a:srgbClr val="1C75BC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1C75BC">
                              <a:alpha val="0"/>
                            </a:srgbClr>
                          </a:solidFill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800" dirty="0">
                    <a:solidFill>
                      <a:srgbClr val="1C75BC">
                        <a:alpha val="0"/>
                      </a:srgbClr>
                    </a:solidFill>
                    <a:ea typeface="Cambria Math" panose="02040503050406030204" pitchFamily="18" charset="0"/>
                  </a:rPr>
                </a:br>
                <a:endParaRPr lang="en-US" sz="2800" dirty="0">
                  <a:solidFill>
                    <a:srgbClr val="1C75BC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DC0B6976-C824-2D8C-2F81-CF8078D8E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577" y="4940978"/>
                <a:ext cx="2015587" cy="653449"/>
              </a:xfrm>
              <a:prstGeom prst="rect">
                <a:avLst/>
              </a:prstGeom>
              <a:blipFill>
                <a:blip r:embed="rId3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Box 148">
            <a:extLst>
              <a:ext uri="{FF2B5EF4-FFF2-40B4-BE49-F238E27FC236}">
                <a16:creationId xmlns:a16="http://schemas.microsoft.com/office/drawing/2014/main" id="{D24574EB-FDC4-F8D1-E559-5AE149A3CFB9}"/>
              </a:ext>
            </a:extLst>
          </p:cNvPr>
          <p:cNvSpPr txBox="1"/>
          <p:nvPr/>
        </p:nvSpPr>
        <p:spPr>
          <a:xfrm>
            <a:off x="8676167" y="5594427"/>
            <a:ext cx="280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Component as a function</a:t>
            </a:r>
          </a:p>
        </p:txBody>
      </p:sp>
    </p:spTree>
    <p:extLst>
      <p:ext uri="{BB962C8B-B14F-4D97-AF65-F5344CB8AC3E}">
        <p14:creationId xmlns:p14="http://schemas.microsoft.com/office/powerpoint/2010/main" val="218924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241E-55BE-5BD2-3811-B9E3C895A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simple leaf component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E37D3-9D29-47E8-1B63-963F6D367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C4B527-E641-8BAE-8398-E43F1E97F989}"/>
              </a:ext>
            </a:extLst>
          </p:cNvPr>
          <p:cNvSpPr/>
          <p:nvPr/>
        </p:nvSpPr>
        <p:spPr>
          <a:xfrm>
            <a:off x="1212113" y="1273764"/>
            <a:ext cx="2339162" cy="6416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Parent</a:t>
            </a:r>
          </a:p>
          <a:p>
            <a:pPr algn="ctr"/>
            <a:r>
              <a:rPr lang="en-US" dirty="0"/>
              <a:t>Component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3CECD2E-D991-F3EB-12ED-EF6429B1E3F8}"/>
              </a:ext>
            </a:extLst>
          </p:cNvPr>
          <p:cNvGrpSpPr/>
          <p:nvPr/>
        </p:nvGrpSpPr>
        <p:grpSpPr>
          <a:xfrm>
            <a:off x="560765" y="2192807"/>
            <a:ext cx="3641078" cy="3012352"/>
            <a:chOff x="422116" y="2922908"/>
            <a:chExt cx="4573748" cy="343644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BCC2B18-B107-0611-0E3E-DCDA89618C61}"/>
                </a:ext>
              </a:extLst>
            </p:cNvPr>
            <p:cNvGrpSpPr/>
            <p:nvPr/>
          </p:nvGrpSpPr>
          <p:grpSpPr>
            <a:xfrm>
              <a:off x="422116" y="3078498"/>
              <a:ext cx="4573748" cy="3280850"/>
              <a:chOff x="3368842" y="2208146"/>
              <a:chExt cx="4692316" cy="303195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35D3DFE-4C1B-602F-E639-184C708EC418}"/>
                  </a:ext>
                </a:extLst>
              </p:cNvPr>
              <p:cNvSpPr/>
              <p:nvPr/>
            </p:nvSpPr>
            <p:spPr>
              <a:xfrm>
                <a:off x="3368842" y="2208146"/>
                <a:ext cx="4692316" cy="303195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MAPL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AE30D13-9DBB-9A0C-B438-50557DBD0AB9}"/>
                  </a:ext>
                </a:extLst>
              </p:cNvPr>
              <p:cNvGrpSpPr/>
              <p:nvPr/>
            </p:nvGrpSpPr>
            <p:grpSpPr>
              <a:xfrm>
                <a:off x="3621135" y="3140242"/>
                <a:ext cx="4187727" cy="938465"/>
                <a:chOff x="3506761" y="3128209"/>
                <a:chExt cx="4187727" cy="938465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685A125-8B1B-8AA4-36EA-7A2312031A9F}"/>
                    </a:ext>
                  </a:extLst>
                </p:cNvPr>
                <p:cNvSpPr/>
                <p:nvPr/>
              </p:nvSpPr>
              <p:spPr>
                <a:xfrm>
                  <a:off x="3934178" y="3128211"/>
                  <a:ext cx="3332896" cy="93846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Component</a:t>
                  </a: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0CA9AA3-73DD-2501-7D3F-BF6B830C9424}"/>
                    </a:ext>
                  </a:extLst>
                </p:cNvPr>
                <p:cNvSpPr/>
                <p:nvPr/>
              </p:nvSpPr>
              <p:spPr>
                <a:xfrm rot="16200000">
                  <a:off x="3251237" y="3383733"/>
                  <a:ext cx="938463" cy="427416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rgbClr val="000000"/>
                      </a:solidFill>
                    </a:rPr>
                    <a:t>Import</a:t>
                  </a: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3F08E03-2BD1-9820-BE79-33E7AA0F68F7}"/>
                    </a:ext>
                  </a:extLst>
                </p:cNvPr>
                <p:cNvSpPr/>
                <p:nvPr/>
              </p:nvSpPr>
              <p:spPr>
                <a:xfrm rot="5400000">
                  <a:off x="7011548" y="3383733"/>
                  <a:ext cx="938463" cy="427416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rgbClr val="000000"/>
                      </a:solidFill>
                    </a:rPr>
                    <a:t>Export</a:t>
                  </a:r>
                </a:p>
              </p:txBody>
            </p:sp>
          </p:grp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C789642-9190-E098-63C0-ECE378CACB18}"/>
                </a:ext>
              </a:extLst>
            </p:cNvPr>
            <p:cNvSpPr/>
            <p:nvPr/>
          </p:nvSpPr>
          <p:spPr>
            <a:xfrm>
              <a:off x="1369287" y="2922908"/>
              <a:ext cx="2679405" cy="42676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MAPL</a:t>
              </a:r>
            </a:p>
          </p:txBody>
        </p:sp>
        <p:cxnSp>
          <p:nvCxnSpPr>
            <p:cNvPr id="64" name="Elbow Connector 63">
              <a:extLst>
                <a:ext uri="{FF2B5EF4-FFF2-40B4-BE49-F238E27FC236}">
                  <a16:creationId xmlns:a16="http://schemas.microsoft.com/office/drawing/2014/main" id="{7D2702FF-9AFF-1801-096A-6966F45BB548}"/>
                </a:ext>
              </a:extLst>
            </p:cNvPr>
            <p:cNvCxnSpPr>
              <a:cxnSpLocks/>
              <a:stCxn id="7" idx="0"/>
              <a:endCxn id="40" idx="3"/>
            </p:cNvCxnSpPr>
            <p:nvPr/>
          </p:nvCxnSpPr>
          <p:spPr>
            <a:xfrm flipH="1" flipV="1">
              <a:off x="4048693" y="3136291"/>
              <a:ext cx="701251" cy="1458570"/>
            </a:xfrm>
            <a:prstGeom prst="bentConnector3">
              <a:avLst>
                <a:gd name="adj1" fmla="val -90973"/>
              </a:avLst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65">
              <a:extLst>
                <a:ext uri="{FF2B5EF4-FFF2-40B4-BE49-F238E27FC236}">
                  <a16:creationId xmlns:a16="http://schemas.microsoft.com/office/drawing/2014/main" id="{8FBA46F7-47B7-7734-6CFE-72E85DADBA49}"/>
                </a:ext>
              </a:extLst>
            </p:cNvPr>
            <p:cNvCxnSpPr>
              <a:cxnSpLocks/>
              <a:stCxn id="40" idx="1"/>
              <a:endCxn id="6" idx="0"/>
            </p:cNvCxnSpPr>
            <p:nvPr/>
          </p:nvCxnSpPr>
          <p:spPr>
            <a:xfrm rot="10800000" flipV="1">
              <a:off x="668035" y="3136291"/>
              <a:ext cx="701253" cy="1458569"/>
            </a:xfrm>
            <a:prstGeom prst="bentConnector3">
              <a:avLst>
                <a:gd name="adj1" fmla="val 190973"/>
              </a:avLst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Can 85">
            <a:extLst>
              <a:ext uri="{FF2B5EF4-FFF2-40B4-BE49-F238E27FC236}">
                <a16:creationId xmlns:a16="http://schemas.microsoft.com/office/drawing/2014/main" id="{91718F0A-A097-B95A-A09E-39FFC3D5A537}"/>
              </a:ext>
            </a:extLst>
          </p:cNvPr>
          <p:cNvSpPr/>
          <p:nvPr/>
        </p:nvSpPr>
        <p:spPr>
          <a:xfrm>
            <a:off x="4889017" y="3536975"/>
            <a:ext cx="1464984" cy="484540"/>
          </a:xfrm>
          <a:prstGeom prst="ca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122DC36-41F5-2DE7-0B3D-BB1B994FB2CF}"/>
              </a:ext>
            </a:extLst>
          </p:cNvPr>
          <p:cNvCxnSpPr>
            <a:cxnSpLocks/>
            <a:stCxn id="28" idx="2"/>
            <a:endCxn id="40" idx="0"/>
          </p:cNvCxnSpPr>
          <p:nvPr/>
        </p:nvCxnSpPr>
        <p:spPr>
          <a:xfrm flipH="1">
            <a:off x="2381304" y="1915445"/>
            <a:ext cx="390" cy="277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D9BAAAA-F075-ECA6-D7C5-90CAF45E1019}"/>
              </a:ext>
            </a:extLst>
          </p:cNvPr>
          <p:cNvSpPr/>
          <p:nvPr/>
        </p:nvSpPr>
        <p:spPr>
          <a:xfrm>
            <a:off x="7954332" y="1273764"/>
            <a:ext cx="2339162" cy="64168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Generic</a:t>
            </a:r>
          </a:p>
          <a:p>
            <a:pPr algn="ctr"/>
            <a:r>
              <a:rPr lang="en-US" dirty="0"/>
              <a:t>Driver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23E22D-5C16-5854-A8D3-59259969E6BD}"/>
              </a:ext>
            </a:extLst>
          </p:cNvPr>
          <p:cNvGrpSpPr/>
          <p:nvPr/>
        </p:nvGrpSpPr>
        <p:grpSpPr>
          <a:xfrm>
            <a:off x="7302984" y="2192807"/>
            <a:ext cx="3641078" cy="3012352"/>
            <a:chOff x="422116" y="2922908"/>
            <a:chExt cx="4573748" cy="343644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301EABD-D06C-5DBF-ACB6-58DDDD5BAF5C}"/>
                </a:ext>
              </a:extLst>
            </p:cNvPr>
            <p:cNvGrpSpPr/>
            <p:nvPr/>
          </p:nvGrpSpPr>
          <p:grpSpPr>
            <a:xfrm>
              <a:off x="422116" y="3078498"/>
              <a:ext cx="4573748" cy="3280850"/>
              <a:chOff x="3368842" y="2208146"/>
              <a:chExt cx="4692316" cy="3031958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B7ED2CD-38F7-F392-B616-45CF199FA691}"/>
                  </a:ext>
                </a:extLst>
              </p:cNvPr>
              <p:cNvSpPr/>
              <p:nvPr/>
            </p:nvSpPr>
            <p:spPr>
              <a:xfrm>
                <a:off x="3368842" y="2208146"/>
                <a:ext cx="4692316" cy="303195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MAPL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DAA4DDD-56BC-B180-93A7-C9D2AB96700F}"/>
                  </a:ext>
                </a:extLst>
              </p:cNvPr>
              <p:cNvGrpSpPr/>
              <p:nvPr/>
            </p:nvGrpSpPr>
            <p:grpSpPr>
              <a:xfrm>
                <a:off x="3621135" y="3140242"/>
                <a:ext cx="4187727" cy="938465"/>
                <a:chOff x="3506761" y="3128209"/>
                <a:chExt cx="4187727" cy="938465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5C11CDE-D6AD-1894-7F32-86EEC3BE9ED8}"/>
                    </a:ext>
                  </a:extLst>
                </p:cNvPr>
                <p:cNvSpPr/>
                <p:nvPr/>
              </p:nvSpPr>
              <p:spPr>
                <a:xfrm>
                  <a:off x="3934178" y="3128211"/>
                  <a:ext cx="3332896" cy="93846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Component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E087DB1-5140-875C-009C-F530B080317E}"/>
                    </a:ext>
                  </a:extLst>
                </p:cNvPr>
                <p:cNvSpPr/>
                <p:nvPr/>
              </p:nvSpPr>
              <p:spPr>
                <a:xfrm rot="16200000">
                  <a:off x="3251237" y="3383733"/>
                  <a:ext cx="938463" cy="427416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rgbClr val="000000"/>
                      </a:solidFill>
                    </a:rPr>
                    <a:t>Import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44B3EEF-0A6F-6F17-9B02-C554EB3D902F}"/>
                    </a:ext>
                  </a:extLst>
                </p:cNvPr>
                <p:cNvSpPr/>
                <p:nvPr/>
              </p:nvSpPr>
              <p:spPr>
                <a:xfrm rot="5400000">
                  <a:off x="7011548" y="3383733"/>
                  <a:ext cx="938463" cy="427416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rgbClr val="000000"/>
                      </a:solidFill>
                    </a:rPr>
                    <a:t>Export</a:t>
                  </a:r>
                </a:p>
              </p:txBody>
            </p:sp>
          </p:grp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C50B4B8-8A31-CAAB-EC06-04B02B5352F1}"/>
                </a:ext>
              </a:extLst>
            </p:cNvPr>
            <p:cNvSpPr/>
            <p:nvPr/>
          </p:nvSpPr>
          <p:spPr>
            <a:xfrm>
              <a:off x="1369287" y="2922908"/>
              <a:ext cx="2679405" cy="42676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MAPL</a:t>
              </a:r>
            </a:p>
          </p:txBody>
        </p:sp>
        <p:cxnSp>
          <p:nvCxnSpPr>
            <p:cNvPr id="20" name="Elbow Connector 19">
              <a:extLst>
                <a:ext uri="{FF2B5EF4-FFF2-40B4-BE49-F238E27FC236}">
                  <a16:creationId xmlns:a16="http://schemas.microsoft.com/office/drawing/2014/main" id="{F8418D0C-E1FB-AC70-56EC-A083926E70E2}"/>
                </a:ext>
              </a:extLst>
            </p:cNvPr>
            <p:cNvCxnSpPr>
              <a:cxnSpLocks/>
              <a:stCxn id="26" idx="0"/>
              <a:endCxn id="19" idx="3"/>
            </p:cNvCxnSpPr>
            <p:nvPr/>
          </p:nvCxnSpPr>
          <p:spPr>
            <a:xfrm flipH="1" flipV="1">
              <a:off x="4048693" y="3136291"/>
              <a:ext cx="701251" cy="1458570"/>
            </a:xfrm>
            <a:prstGeom prst="bentConnector3">
              <a:avLst>
                <a:gd name="adj1" fmla="val -90973"/>
              </a:avLst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F097A76A-A127-BB52-087B-89E15E38CDFC}"/>
                </a:ext>
              </a:extLst>
            </p:cNvPr>
            <p:cNvCxnSpPr>
              <a:cxnSpLocks/>
              <a:stCxn id="19" idx="1"/>
              <a:endCxn id="25" idx="0"/>
            </p:cNvCxnSpPr>
            <p:nvPr/>
          </p:nvCxnSpPr>
          <p:spPr>
            <a:xfrm rot="10800000" flipV="1">
              <a:off x="668035" y="3136291"/>
              <a:ext cx="701253" cy="1458569"/>
            </a:xfrm>
            <a:prstGeom prst="bentConnector3">
              <a:avLst>
                <a:gd name="adj1" fmla="val 190973"/>
              </a:avLst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0C0A17-36B1-A5A9-C39E-1923DDFE639E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9123523" y="1915445"/>
            <a:ext cx="390" cy="277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ocument 35">
            <a:extLst>
              <a:ext uri="{FF2B5EF4-FFF2-40B4-BE49-F238E27FC236}">
                <a16:creationId xmlns:a16="http://schemas.microsoft.com/office/drawing/2014/main" id="{8630F9EA-49EB-A459-71ED-6FBBFE4C5BE0}"/>
              </a:ext>
            </a:extLst>
          </p:cNvPr>
          <p:cNvSpPr/>
          <p:nvPr/>
        </p:nvSpPr>
        <p:spPr>
          <a:xfrm>
            <a:off x="10560714" y="1094492"/>
            <a:ext cx="1256553" cy="1000223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Diff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Report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51229C6-EEEC-0D65-C01F-C5EA2DF830BB}"/>
              </a:ext>
            </a:extLst>
          </p:cNvPr>
          <p:cNvCxnSpPr>
            <a:cxnSpLocks/>
            <a:stCxn id="15" idx="3"/>
            <a:endCxn id="36" idx="1"/>
          </p:cNvCxnSpPr>
          <p:nvPr/>
        </p:nvCxnSpPr>
        <p:spPr>
          <a:xfrm flipV="1">
            <a:off x="10293494" y="1594604"/>
            <a:ext cx="26722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53F367E-3D9D-0145-C4A3-512EDDDE2BB8}"/>
              </a:ext>
            </a:extLst>
          </p:cNvPr>
          <p:cNvSpPr txBox="1"/>
          <p:nvPr/>
        </p:nvSpPr>
        <p:spPr>
          <a:xfrm>
            <a:off x="1100080" y="5472488"/>
            <a:ext cx="256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Capture Mode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A9A807-D920-75CD-D90A-86D8CD9AA319}"/>
              </a:ext>
            </a:extLst>
          </p:cNvPr>
          <p:cNvSpPr txBox="1"/>
          <p:nvPr/>
        </p:nvSpPr>
        <p:spPr>
          <a:xfrm>
            <a:off x="7176973" y="5270270"/>
            <a:ext cx="3893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Test Mode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Compare expected export state from disk against export state from test</a:t>
            </a:r>
          </a:p>
        </p:txBody>
      </p:sp>
      <p:sp>
        <p:nvSpPr>
          <p:cNvPr id="45" name="Document 44">
            <a:extLst>
              <a:ext uri="{FF2B5EF4-FFF2-40B4-BE49-F238E27FC236}">
                <a16:creationId xmlns:a16="http://schemas.microsoft.com/office/drawing/2014/main" id="{FE9DC1D5-8533-7C2D-1C5D-0F8D7CEFCCB0}"/>
              </a:ext>
            </a:extLst>
          </p:cNvPr>
          <p:cNvSpPr/>
          <p:nvPr/>
        </p:nvSpPr>
        <p:spPr>
          <a:xfrm>
            <a:off x="335561" y="4542564"/>
            <a:ext cx="958582" cy="693355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Control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46" name="Document 45">
            <a:extLst>
              <a:ext uri="{FF2B5EF4-FFF2-40B4-BE49-F238E27FC236}">
                <a16:creationId xmlns:a16="http://schemas.microsoft.com/office/drawing/2014/main" id="{BF56A28D-2D32-CBFC-AD6D-24EEC77ACB82}"/>
              </a:ext>
            </a:extLst>
          </p:cNvPr>
          <p:cNvSpPr/>
          <p:nvPr/>
        </p:nvSpPr>
        <p:spPr>
          <a:xfrm>
            <a:off x="7237874" y="4542564"/>
            <a:ext cx="958582" cy="693355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Control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9F5AD4-4122-7F1D-CE87-83F6C0499434}"/>
              </a:ext>
            </a:extLst>
          </p:cNvPr>
          <p:cNvSpPr txBox="1"/>
          <p:nvPr/>
        </p:nvSpPr>
        <p:spPr>
          <a:xfrm>
            <a:off x="4608374" y="4208561"/>
            <a:ext cx="2288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import state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export state after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61B7EC25-4A68-459F-BFC0-DFE3BDA61B92}"/>
              </a:ext>
            </a:extLst>
          </p:cNvPr>
          <p:cNvCxnSpPr>
            <a:cxnSpLocks/>
            <a:stCxn id="40" idx="2"/>
            <a:endCxn id="86" idx="1"/>
          </p:cNvCxnSpPr>
          <p:nvPr/>
        </p:nvCxnSpPr>
        <p:spPr>
          <a:xfrm rot="16200000" flipH="1">
            <a:off x="3516372" y="1431837"/>
            <a:ext cx="970069" cy="3240205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1E7A442C-15A3-21AD-5BEF-285981875726}"/>
              </a:ext>
            </a:extLst>
          </p:cNvPr>
          <p:cNvCxnSpPr>
            <a:cxnSpLocks/>
            <a:stCxn id="86" idx="1"/>
            <a:endCxn id="19" idx="2"/>
          </p:cNvCxnSpPr>
          <p:nvPr/>
        </p:nvCxnSpPr>
        <p:spPr>
          <a:xfrm rot="5400000" flipH="1" flipV="1">
            <a:off x="6887482" y="1300934"/>
            <a:ext cx="970069" cy="3502014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66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D253C172-02AE-08F8-72E9-5584CB2686B8}"/>
              </a:ext>
            </a:extLst>
          </p:cNvPr>
          <p:cNvGrpSpPr/>
          <p:nvPr/>
        </p:nvGrpSpPr>
        <p:grpSpPr>
          <a:xfrm>
            <a:off x="6096000" y="1117571"/>
            <a:ext cx="5291995" cy="4376404"/>
            <a:chOff x="4600816" y="1021878"/>
            <a:chExt cx="5291995" cy="4376404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3EAD166-22CF-DD13-675B-447A5035F8BD}"/>
                </a:ext>
              </a:extLst>
            </p:cNvPr>
            <p:cNvSpPr/>
            <p:nvPr/>
          </p:nvSpPr>
          <p:spPr>
            <a:xfrm>
              <a:off x="8004544" y="4497407"/>
              <a:ext cx="1888267" cy="90087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FEB222F-F036-3C10-0D3D-5FDCBB3BC39F}"/>
                </a:ext>
              </a:extLst>
            </p:cNvPr>
            <p:cNvSpPr/>
            <p:nvPr/>
          </p:nvSpPr>
          <p:spPr>
            <a:xfrm>
              <a:off x="6321056" y="4497408"/>
              <a:ext cx="1888267" cy="90087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D16DFFB-0421-CCE0-653B-2D43ABEAA62B}"/>
                </a:ext>
              </a:extLst>
            </p:cNvPr>
            <p:cNvSpPr/>
            <p:nvPr/>
          </p:nvSpPr>
          <p:spPr>
            <a:xfrm>
              <a:off x="4600816" y="4497409"/>
              <a:ext cx="1888267" cy="90087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8C4B527-E641-8BAE-8398-E43F1E97F989}"/>
                </a:ext>
              </a:extLst>
            </p:cNvPr>
            <p:cNvSpPr/>
            <p:nvPr/>
          </p:nvSpPr>
          <p:spPr>
            <a:xfrm>
              <a:off x="6096000" y="1021878"/>
              <a:ext cx="2339162" cy="64168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Parent</a:t>
              </a:r>
            </a:p>
            <a:p>
              <a:pPr algn="ctr"/>
              <a:r>
                <a:rPr lang="en-US" dirty="0"/>
                <a:t>Component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3CECD2E-D991-F3EB-12ED-EF6429B1E3F8}"/>
                </a:ext>
              </a:extLst>
            </p:cNvPr>
            <p:cNvGrpSpPr/>
            <p:nvPr/>
          </p:nvGrpSpPr>
          <p:grpSpPr>
            <a:xfrm>
              <a:off x="5444652" y="1940921"/>
              <a:ext cx="3641078" cy="1995667"/>
              <a:chOff x="422116" y="2922908"/>
              <a:chExt cx="4573748" cy="227662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BCC2B18-B107-0611-0E3E-DCDA89618C61}"/>
                  </a:ext>
                </a:extLst>
              </p:cNvPr>
              <p:cNvGrpSpPr/>
              <p:nvPr/>
            </p:nvGrpSpPr>
            <p:grpSpPr>
              <a:xfrm>
                <a:off x="422116" y="3078500"/>
                <a:ext cx="4573748" cy="2121031"/>
                <a:chOff x="3368842" y="2208147"/>
                <a:chExt cx="4692316" cy="1960125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A35D3DFE-4C1B-602F-E639-184C708EC418}"/>
                    </a:ext>
                  </a:extLst>
                </p:cNvPr>
                <p:cNvSpPr/>
                <p:nvPr/>
              </p:nvSpPr>
              <p:spPr>
                <a:xfrm>
                  <a:off x="3368842" y="2208147"/>
                  <a:ext cx="4692316" cy="196012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685A125-8B1B-8AA4-36EA-7A2312031A9F}"/>
                    </a:ext>
                  </a:extLst>
                </p:cNvPr>
                <p:cNvSpPr/>
                <p:nvPr/>
              </p:nvSpPr>
              <p:spPr>
                <a:xfrm>
                  <a:off x="4048551" y="2852795"/>
                  <a:ext cx="3332896" cy="93846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Component A</a:t>
                  </a:r>
                </a:p>
              </p:txBody>
            </p: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C789642-9190-E098-63C0-ECE378CACB18}"/>
                  </a:ext>
                </a:extLst>
              </p:cNvPr>
              <p:cNvSpPr/>
              <p:nvPr/>
            </p:nvSpPr>
            <p:spPr>
              <a:xfrm>
                <a:off x="1369287" y="2922908"/>
                <a:ext cx="2679405" cy="426766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MAPL</a:t>
                </a:r>
              </a:p>
            </p:txBody>
          </p:sp>
          <p:cxnSp>
            <p:nvCxnSpPr>
              <p:cNvPr id="64" name="Elbow Connector 63">
                <a:extLst>
                  <a:ext uri="{FF2B5EF4-FFF2-40B4-BE49-F238E27FC236}">
                    <a16:creationId xmlns:a16="http://schemas.microsoft.com/office/drawing/2014/main" id="{7D2702FF-9AFF-1801-096A-6966F45BB548}"/>
                  </a:ext>
                </a:extLst>
              </p:cNvPr>
              <p:cNvCxnSpPr>
                <a:cxnSpLocks/>
                <a:stCxn id="5" idx="3"/>
                <a:endCxn id="40" idx="3"/>
              </p:cNvCxnSpPr>
              <p:nvPr/>
            </p:nvCxnSpPr>
            <p:spPr>
              <a:xfrm flipH="1" flipV="1">
                <a:off x="4048693" y="3136291"/>
                <a:ext cx="284635" cy="1147527"/>
              </a:xfrm>
              <a:prstGeom prst="bentConnector3">
                <a:avLst>
                  <a:gd name="adj1" fmla="val -100886"/>
                </a:avLst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Elbow Connector 65">
                <a:extLst>
                  <a:ext uri="{FF2B5EF4-FFF2-40B4-BE49-F238E27FC236}">
                    <a16:creationId xmlns:a16="http://schemas.microsoft.com/office/drawing/2014/main" id="{8FBA46F7-47B7-7734-6CFE-72E85DADBA49}"/>
                  </a:ext>
                </a:extLst>
              </p:cNvPr>
              <p:cNvCxnSpPr>
                <a:cxnSpLocks/>
                <a:stCxn id="40" idx="1"/>
                <a:endCxn id="5" idx="1"/>
              </p:cNvCxnSpPr>
              <p:nvPr/>
            </p:nvCxnSpPr>
            <p:spPr>
              <a:xfrm rot="10800000" flipV="1">
                <a:off x="1084651" y="3136291"/>
                <a:ext cx="284638" cy="1147527"/>
              </a:xfrm>
              <a:prstGeom prst="bentConnector3">
                <a:avLst>
                  <a:gd name="adj1" fmla="val 200885"/>
                </a:avLst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122DC36-41F5-2DE7-0B3D-BB1B994FB2CF}"/>
                </a:ext>
              </a:extLst>
            </p:cNvPr>
            <p:cNvCxnSpPr>
              <a:cxnSpLocks/>
              <a:stCxn id="28" idx="2"/>
              <a:endCxn id="40" idx="0"/>
            </p:cNvCxnSpPr>
            <p:nvPr/>
          </p:nvCxnSpPr>
          <p:spPr>
            <a:xfrm flipH="1">
              <a:off x="7265191" y="1663559"/>
              <a:ext cx="390" cy="27736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BD988F6-9F33-435B-D842-FD293F5C6048}"/>
                </a:ext>
              </a:extLst>
            </p:cNvPr>
            <p:cNvGrpSpPr/>
            <p:nvPr/>
          </p:nvGrpSpPr>
          <p:grpSpPr>
            <a:xfrm>
              <a:off x="4963563" y="4181101"/>
              <a:ext cx="4606419" cy="1013126"/>
              <a:chOff x="4963563" y="4181101"/>
              <a:chExt cx="4606419" cy="101312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A6F65D6-66B3-BEEE-AD0F-A0C72799AB79}"/>
                  </a:ext>
                </a:extLst>
              </p:cNvPr>
              <p:cNvGrpSpPr/>
              <p:nvPr/>
            </p:nvGrpSpPr>
            <p:grpSpPr>
              <a:xfrm>
                <a:off x="4963563" y="4645513"/>
                <a:ext cx="4603255" cy="548714"/>
                <a:chOff x="4188087" y="4375399"/>
                <a:chExt cx="4603255" cy="54871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2F691F2-9D76-EE1E-B94D-59143DCF5814}"/>
                    </a:ext>
                  </a:extLst>
                </p:cNvPr>
                <p:cNvSpPr/>
                <p:nvPr/>
              </p:nvSpPr>
              <p:spPr>
                <a:xfrm>
                  <a:off x="4188087" y="4375399"/>
                  <a:ext cx="1236279" cy="540227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Child A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5F6A5C09-6CC3-62CA-C21D-69B3E776B131}"/>
                    </a:ext>
                  </a:extLst>
                </p:cNvPr>
                <p:cNvSpPr/>
                <p:nvPr/>
              </p:nvSpPr>
              <p:spPr>
                <a:xfrm>
                  <a:off x="5871575" y="4383886"/>
                  <a:ext cx="1236279" cy="540227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Child B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89F6C0AF-45B2-262A-732F-C92ED3615464}"/>
                    </a:ext>
                  </a:extLst>
                </p:cNvPr>
                <p:cNvSpPr/>
                <p:nvPr/>
              </p:nvSpPr>
              <p:spPr>
                <a:xfrm>
                  <a:off x="7555063" y="4378381"/>
                  <a:ext cx="1236279" cy="540227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Child C</a:t>
                  </a: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6F35128-6846-48D3-D9CA-63024EAD910B}"/>
                  </a:ext>
                </a:extLst>
              </p:cNvPr>
              <p:cNvSpPr/>
              <p:nvPr/>
            </p:nvSpPr>
            <p:spPr>
              <a:xfrm>
                <a:off x="4963563" y="4181101"/>
                <a:ext cx="1236279" cy="374099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MAPL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13970E6-DD93-5422-AD98-B4D651DFF528}"/>
                  </a:ext>
                </a:extLst>
              </p:cNvPr>
              <p:cNvSpPr/>
              <p:nvPr/>
            </p:nvSpPr>
            <p:spPr>
              <a:xfrm>
                <a:off x="6647051" y="4181101"/>
                <a:ext cx="1236279" cy="374099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MAPL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83EAD65-DC60-C0B2-86CE-B014E78F7941}"/>
                  </a:ext>
                </a:extLst>
              </p:cNvPr>
              <p:cNvSpPr/>
              <p:nvPr/>
            </p:nvSpPr>
            <p:spPr>
              <a:xfrm>
                <a:off x="8333703" y="4181101"/>
                <a:ext cx="1236279" cy="374099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MAPL</a:t>
                </a:r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11C0FCB-3637-B625-7987-64A26E174755}"/>
                </a:ext>
              </a:extLst>
            </p:cNvPr>
            <p:cNvCxnSpPr>
              <a:cxnSpLocks/>
              <a:stCxn id="34" idx="0"/>
              <a:endCxn id="5" idx="2"/>
            </p:cNvCxnSpPr>
            <p:nvPr/>
          </p:nvCxnSpPr>
          <p:spPr>
            <a:xfrm flipV="1">
              <a:off x="5581703" y="3578972"/>
              <a:ext cx="1683487" cy="60212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6898586-BCD7-9285-A039-A17A870B0749}"/>
                </a:ext>
              </a:extLst>
            </p:cNvPr>
            <p:cNvCxnSpPr>
              <a:cxnSpLocks/>
              <a:stCxn id="35" idx="0"/>
              <a:endCxn id="5" idx="2"/>
            </p:cNvCxnSpPr>
            <p:nvPr/>
          </p:nvCxnSpPr>
          <p:spPr>
            <a:xfrm flipH="1" flipV="1">
              <a:off x="7265190" y="3578972"/>
              <a:ext cx="1" cy="60212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E44B113-54A2-91A9-F8D6-6153BF84DE00}"/>
                </a:ext>
              </a:extLst>
            </p:cNvPr>
            <p:cNvCxnSpPr>
              <a:cxnSpLocks/>
              <a:stCxn id="47" idx="0"/>
            </p:cNvCxnSpPr>
            <p:nvPr/>
          </p:nvCxnSpPr>
          <p:spPr>
            <a:xfrm flipH="1" flipV="1">
              <a:off x="7265190" y="3593045"/>
              <a:ext cx="1686653" cy="5880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C04316C-40FD-8F39-B815-1C7EE5FE3CB6}"/>
              </a:ext>
            </a:extLst>
          </p:cNvPr>
          <p:cNvGrpSpPr/>
          <p:nvPr/>
        </p:nvGrpSpPr>
        <p:grpSpPr>
          <a:xfrm>
            <a:off x="5986915" y="1117571"/>
            <a:ext cx="5544150" cy="5100348"/>
            <a:chOff x="5986915" y="1117571"/>
            <a:chExt cx="5544150" cy="510034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0825997-327B-0AA7-F6C8-C7602C56FE06}"/>
                </a:ext>
              </a:extLst>
            </p:cNvPr>
            <p:cNvSpPr/>
            <p:nvPr/>
          </p:nvSpPr>
          <p:spPr>
            <a:xfrm>
              <a:off x="5986915" y="2173004"/>
              <a:ext cx="5544150" cy="404491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750EE1C-477E-437B-CCD0-B3BE7E69B54E}"/>
                </a:ext>
              </a:extLst>
            </p:cNvPr>
            <p:cNvGrpSpPr/>
            <p:nvPr/>
          </p:nvGrpSpPr>
          <p:grpSpPr>
            <a:xfrm>
              <a:off x="6458747" y="1117571"/>
              <a:ext cx="4606419" cy="4172349"/>
              <a:chOff x="4963563" y="1021878"/>
              <a:chExt cx="4606419" cy="417234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300E2EC-5104-18B9-856D-049AFF27C08E}"/>
                  </a:ext>
                </a:extLst>
              </p:cNvPr>
              <p:cNvSpPr/>
              <p:nvPr/>
            </p:nvSpPr>
            <p:spPr>
              <a:xfrm>
                <a:off x="6096000" y="1021878"/>
                <a:ext cx="2339162" cy="641681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Parent</a:t>
                </a:r>
              </a:p>
              <a:p>
                <a:pPr algn="ctr"/>
                <a:r>
                  <a:rPr lang="en-US" dirty="0"/>
                  <a:t>Component</a:t>
                </a: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BDCA273-B058-79EE-5F74-C35239B98E81}"/>
                  </a:ext>
                </a:extLst>
              </p:cNvPr>
              <p:cNvGrpSpPr/>
              <p:nvPr/>
            </p:nvGrpSpPr>
            <p:grpSpPr>
              <a:xfrm>
                <a:off x="5972083" y="1940921"/>
                <a:ext cx="2586214" cy="1638051"/>
                <a:chOff x="1084650" y="2922908"/>
                <a:chExt cx="3248678" cy="1868661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A3ACA906-AA93-5EF1-5C84-FF69CBAABDB8}"/>
                    </a:ext>
                  </a:extLst>
                </p:cNvPr>
                <p:cNvSpPr/>
                <p:nvPr/>
              </p:nvSpPr>
              <p:spPr>
                <a:xfrm>
                  <a:off x="1084650" y="3776068"/>
                  <a:ext cx="3248678" cy="10155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Component A</a:t>
                  </a: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71D4F111-C10E-BC33-39D3-D4C33A3ED1A1}"/>
                    </a:ext>
                  </a:extLst>
                </p:cNvPr>
                <p:cNvSpPr/>
                <p:nvPr/>
              </p:nvSpPr>
              <p:spPr>
                <a:xfrm>
                  <a:off x="1369287" y="2922908"/>
                  <a:ext cx="2679405" cy="426766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MAPL</a:t>
                  </a:r>
                </a:p>
              </p:txBody>
            </p:sp>
            <p:cxnSp>
              <p:nvCxnSpPr>
                <p:cNvPr id="71" name="Elbow Connector 70">
                  <a:extLst>
                    <a:ext uri="{FF2B5EF4-FFF2-40B4-BE49-F238E27FC236}">
                      <a16:creationId xmlns:a16="http://schemas.microsoft.com/office/drawing/2014/main" id="{A4076624-F889-CB70-2353-9CF9C309D16E}"/>
                    </a:ext>
                  </a:extLst>
                </p:cNvPr>
                <p:cNvCxnSpPr>
                  <a:cxnSpLocks/>
                  <a:stCxn id="68" idx="3"/>
                  <a:endCxn id="70" idx="3"/>
                </p:cNvCxnSpPr>
                <p:nvPr/>
              </p:nvCxnSpPr>
              <p:spPr>
                <a:xfrm flipH="1" flipV="1">
                  <a:off x="4048693" y="3136291"/>
                  <a:ext cx="284635" cy="1147527"/>
                </a:xfrm>
                <a:prstGeom prst="bentConnector3">
                  <a:avLst>
                    <a:gd name="adj1" fmla="val -100886"/>
                  </a:avLst>
                </a:prstGeom>
                <a:ln w="38100"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Elbow Connector 71">
                  <a:extLst>
                    <a:ext uri="{FF2B5EF4-FFF2-40B4-BE49-F238E27FC236}">
                      <a16:creationId xmlns:a16="http://schemas.microsoft.com/office/drawing/2014/main" id="{6370CE20-B961-B68E-9BE4-50A7A5403F3D}"/>
                    </a:ext>
                  </a:extLst>
                </p:cNvPr>
                <p:cNvCxnSpPr>
                  <a:cxnSpLocks/>
                  <a:stCxn id="70" idx="1"/>
                  <a:endCxn id="68" idx="1"/>
                </p:cNvCxnSpPr>
                <p:nvPr/>
              </p:nvCxnSpPr>
              <p:spPr>
                <a:xfrm rot="10800000" flipV="1">
                  <a:off x="1084651" y="3136291"/>
                  <a:ext cx="284638" cy="1147527"/>
                </a:xfrm>
                <a:prstGeom prst="bentConnector3">
                  <a:avLst>
                    <a:gd name="adj1" fmla="val 200885"/>
                  </a:avLst>
                </a:prstGeom>
                <a:ln w="38100"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117468E-8997-5E0F-21CB-C069EB736BB2}"/>
                  </a:ext>
                </a:extLst>
              </p:cNvPr>
              <p:cNvCxnSpPr>
                <a:cxnSpLocks/>
                <a:stCxn id="42" idx="2"/>
                <a:endCxn id="70" idx="0"/>
              </p:cNvCxnSpPr>
              <p:nvPr/>
            </p:nvCxnSpPr>
            <p:spPr>
              <a:xfrm flipH="1">
                <a:off x="7265191" y="1663559"/>
                <a:ext cx="390" cy="27736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D4B09E9-6F52-3AD0-18E0-12FE95D953ED}"/>
                  </a:ext>
                </a:extLst>
              </p:cNvPr>
              <p:cNvGrpSpPr/>
              <p:nvPr/>
            </p:nvGrpSpPr>
            <p:grpSpPr>
              <a:xfrm>
                <a:off x="4963563" y="4181101"/>
                <a:ext cx="4606419" cy="1013126"/>
                <a:chOff x="4963563" y="4181101"/>
                <a:chExt cx="4606419" cy="1013126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24EE1D73-C457-3B4C-469A-5E5EDC6F6C67}"/>
                    </a:ext>
                  </a:extLst>
                </p:cNvPr>
                <p:cNvGrpSpPr/>
                <p:nvPr/>
              </p:nvGrpSpPr>
              <p:grpSpPr>
                <a:xfrm>
                  <a:off x="4963563" y="4645513"/>
                  <a:ext cx="4603255" cy="548714"/>
                  <a:chOff x="4188087" y="4375399"/>
                  <a:chExt cx="4603255" cy="548714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BDB53977-7E86-AE9B-6098-E871E5967285}"/>
                      </a:ext>
                    </a:extLst>
                  </p:cNvPr>
                  <p:cNvSpPr/>
                  <p:nvPr/>
                </p:nvSpPr>
                <p:spPr>
                  <a:xfrm>
                    <a:off x="4188087" y="4375399"/>
                    <a:ext cx="1236279" cy="540227"/>
                  </a:xfrm>
                  <a:prstGeom prst="rect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Child A</a:t>
                    </a: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D9E19B42-F60C-7B61-2BD4-3F2F7C8F0F0D}"/>
                      </a:ext>
                    </a:extLst>
                  </p:cNvPr>
                  <p:cNvSpPr/>
                  <p:nvPr/>
                </p:nvSpPr>
                <p:spPr>
                  <a:xfrm>
                    <a:off x="5871575" y="4383886"/>
                    <a:ext cx="1236279" cy="540227"/>
                  </a:xfrm>
                  <a:prstGeom prst="rect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Child B</a:t>
                    </a: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2B45422C-6CC8-18B8-878B-07C7253509F1}"/>
                      </a:ext>
                    </a:extLst>
                  </p:cNvPr>
                  <p:cNvSpPr/>
                  <p:nvPr/>
                </p:nvSpPr>
                <p:spPr>
                  <a:xfrm>
                    <a:off x="7555063" y="4378381"/>
                    <a:ext cx="1236279" cy="540227"/>
                  </a:xfrm>
                  <a:prstGeom prst="rect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Child C</a:t>
                    </a:r>
                  </a:p>
                </p:txBody>
              </p:sp>
            </p:grp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B2EE2F1D-0266-D6B2-5091-CFBB3D5B44BB}"/>
                    </a:ext>
                  </a:extLst>
                </p:cNvPr>
                <p:cNvSpPr/>
                <p:nvPr/>
              </p:nvSpPr>
              <p:spPr>
                <a:xfrm>
                  <a:off x="4963563" y="4181101"/>
                  <a:ext cx="1236279" cy="374099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MAPL</a:t>
                  </a: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D430766-5CA3-1EF9-732F-266C52193100}"/>
                    </a:ext>
                  </a:extLst>
                </p:cNvPr>
                <p:cNvSpPr/>
                <p:nvPr/>
              </p:nvSpPr>
              <p:spPr>
                <a:xfrm>
                  <a:off x="6647051" y="4181101"/>
                  <a:ext cx="1236279" cy="374099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MAPL</a:t>
                  </a: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6A6AC29A-5128-7A73-FC0B-24FDDEB48B22}"/>
                    </a:ext>
                  </a:extLst>
                </p:cNvPr>
                <p:cNvSpPr/>
                <p:nvPr/>
              </p:nvSpPr>
              <p:spPr>
                <a:xfrm>
                  <a:off x="8333703" y="4181101"/>
                  <a:ext cx="1236279" cy="374099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MAPL</a:t>
                  </a:r>
                </a:p>
              </p:txBody>
            </p:sp>
          </p:grp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BA96B3C-AF5B-6CF1-3443-FDA43FA91ED1}"/>
                  </a:ext>
                </a:extLst>
              </p:cNvPr>
              <p:cNvCxnSpPr>
                <a:cxnSpLocks/>
                <a:stCxn id="54" idx="0"/>
                <a:endCxn id="68" idx="2"/>
              </p:cNvCxnSpPr>
              <p:nvPr/>
            </p:nvCxnSpPr>
            <p:spPr>
              <a:xfrm flipV="1">
                <a:off x="5581703" y="3578972"/>
                <a:ext cx="1683487" cy="60212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E04B78D-E006-2BAD-4612-34D6452F3C06}"/>
                  </a:ext>
                </a:extLst>
              </p:cNvPr>
              <p:cNvCxnSpPr>
                <a:cxnSpLocks/>
                <a:stCxn id="56" idx="0"/>
                <a:endCxn id="68" idx="2"/>
              </p:cNvCxnSpPr>
              <p:nvPr/>
            </p:nvCxnSpPr>
            <p:spPr>
              <a:xfrm flipH="1" flipV="1">
                <a:off x="7265190" y="3578972"/>
                <a:ext cx="1" cy="60212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944DF2B6-733B-70B8-5741-BC768805F103}"/>
                  </a:ext>
                </a:extLst>
              </p:cNvPr>
              <p:cNvCxnSpPr>
                <a:cxnSpLocks/>
                <a:stCxn id="57" idx="0"/>
              </p:cNvCxnSpPr>
              <p:nvPr/>
            </p:nvCxnSpPr>
            <p:spPr>
              <a:xfrm flipH="1" flipV="1">
                <a:off x="7265190" y="3593045"/>
                <a:ext cx="1686653" cy="58805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23241E-55BE-5BD2-3811-B9E3C895A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Non-leaf components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E37D3-9D29-47E8-1B63-963F6D367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2CCE798-65AF-E27F-2B04-0219F277CF1B}"/>
              </a:ext>
            </a:extLst>
          </p:cNvPr>
          <p:cNvSpPr txBox="1"/>
          <p:nvPr/>
        </p:nvSpPr>
        <p:spPr>
          <a:xfrm>
            <a:off x="563526" y="1342719"/>
            <a:ext cx="59603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Treat children as part of component?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b="1" dirty="0">
                <a:solidFill>
                  <a:srgbClr val="000000"/>
                </a:solidFill>
              </a:rPr>
              <a:t>Pro</a:t>
            </a:r>
            <a:r>
              <a:rPr lang="en-US" dirty="0">
                <a:solidFill>
                  <a:srgbClr val="000000"/>
                </a:solidFill>
              </a:rPr>
              <a:t>: no extra machinery needed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b="1" dirty="0">
                <a:solidFill>
                  <a:srgbClr val="000000"/>
                </a:solidFill>
              </a:rPr>
              <a:t>Cons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Weak isolation of defects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High-level components get “big”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Isolate component from children (dependencies)?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Capture children export states when run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Note: each might be called multiple times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Use </a:t>
            </a:r>
            <a:r>
              <a:rPr lang="en-US" i="1" dirty="0">
                <a:solidFill>
                  <a:srgbClr val="000000"/>
                </a:solidFill>
              </a:rPr>
              <a:t>data mocks </a:t>
            </a:r>
            <a:r>
              <a:rPr lang="en-US" dirty="0">
                <a:solidFill>
                  <a:srgbClr val="000000"/>
                </a:solidFill>
              </a:rPr>
              <a:t>during replay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b="1" dirty="0">
                <a:solidFill>
                  <a:srgbClr val="000000"/>
                </a:solidFill>
              </a:rPr>
              <a:t>Pro</a:t>
            </a:r>
            <a:r>
              <a:rPr lang="en-US" dirty="0">
                <a:solidFill>
                  <a:srgbClr val="000000"/>
                </a:solidFill>
              </a:rPr>
              <a:t>: proper isolation of defects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b="1" dirty="0">
                <a:solidFill>
                  <a:srgbClr val="000000"/>
                </a:solidFill>
              </a:rPr>
              <a:t>Cons</a:t>
            </a:r>
            <a:r>
              <a:rPr lang="en-US" dirty="0">
                <a:solidFill>
                  <a:srgbClr val="000000"/>
                </a:solidFill>
              </a:rPr>
              <a:t>: some extra machinery needed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Note: similar difficulties arise with callbacks</a:t>
            </a:r>
          </a:p>
        </p:txBody>
      </p:sp>
    </p:spTree>
    <p:extLst>
      <p:ext uri="{BB962C8B-B14F-4D97-AF65-F5344CB8AC3E}">
        <p14:creationId xmlns:p14="http://schemas.microsoft.com/office/powerpoint/2010/main" val="333831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11791-4563-ABA9-4610-BFC030D7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details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7CFCC-64A2-27C7-14A9-6DA1EFD52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EAFF3E-2CE2-EC38-AC5B-D106914666D3}"/>
              </a:ext>
            </a:extLst>
          </p:cNvPr>
          <p:cNvSpPr txBox="1"/>
          <p:nvPr/>
        </p:nvSpPr>
        <p:spPr>
          <a:xfrm>
            <a:off x="443093" y="222078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Most components have internal state (q)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3125C0-F7CB-F04C-673A-7EDD6CFC774B}"/>
              </a:ext>
            </a:extLst>
          </p:cNvPr>
          <p:cNvSpPr txBox="1"/>
          <p:nvPr/>
        </p:nvSpPr>
        <p:spPr>
          <a:xfrm>
            <a:off x="443093" y="1625437"/>
            <a:ext cx="537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Idealization: exports (e) are a function of imports (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DCDB5-3BCB-431C-9A52-00450932C227}"/>
              </a:ext>
            </a:extLst>
          </p:cNvPr>
          <p:cNvSpPr txBox="1"/>
          <p:nvPr/>
        </p:nvSpPr>
        <p:spPr>
          <a:xfrm>
            <a:off x="443093" y="279473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Some components modify imports (cheat!)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D2C221-885D-5EB5-2ECE-459941143AC2}"/>
                  </a:ext>
                </a:extLst>
              </p:cNvPr>
              <p:cNvSpPr txBox="1"/>
              <p:nvPr/>
            </p:nvSpPr>
            <p:spPr>
              <a:xfrm>
                <a:off x="443092" y="3336387"/>
                <a:ext cx="53796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Structure of states depends on coupling context: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D2C221-885D-5EB5-2ECE-459941143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92" y="3336387"/>
                <a:ext cx="5379639" cy="646331"/>
              </a:xfrm>
              <a:prstGeom prst="rect">
                <a:avLst/>
              </a:prstGeom>
              <a:blipFill>
                <a:blip r:embed="rId3"/>
                <a:stretch>
                  <a:fillRect l="-1179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19E817-CD52-5C9C-CD97-186E3692279F}"/>
                  </a:ext>
                </a:extLst>
              </p:cNvPr>
              <p:cNvSpPr txBox="1"/>
              <p:nvPr/>
            </p:nvSpPr>
            <p:spPr>
              <a:xfrm>
                <a:off x="5928825" y="1329383"/>
                <a:ext cx="5433848" cy="265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limUpp>
                        <m:limUpp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aln/>
                            </m:r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lim>
                      </m:limUpp>
                      <m:sSub>
                        <m:sSub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limUpp>
                        <m:limUp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aln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lim>
                      </m:limUpp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limUpp>
                        <m:limUp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aln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lim>
                      </m:limUpp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limUpp>
                        <m:limUp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aln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</m:lim>
                      </m:limUpp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8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br>
                  <a:rPr lang="en-US" sz="2800" b="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</a:br>
                <a:endParaRPr lang="en-US" sz="2800" b="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19E817-CD52-5C9C-CD97-186E36922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825" y="1329383"/>
                <a:ext cx="5433848" cy="2654188"/>
              </a:xfrm>
              <a:prstGeom prst="rect">
                <a:avLst/>
              </a:prstGeom>
              <a:blipFill>
                <a:blip r:embed="rId4"/>
                <a:stretch>
                  <a:fillRect l="-2804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DE113-3136-8AEC-2BC9-372194EBF17E}"/>
                  </a:ext>
                </a:extLst>
              </p:cNvPr>
              <p:cNvSpPr txBox="1"/>
              <p:nvPr/>
            </p:nvSpPr>
            <p:spPr>
              <a:xfrm>
                <a:off x="5928825" y="1329383"/>
                <a:ext cx="5433848" cy="265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limUpp>
                        <m:limUpp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aln/>
                            </m:r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lim>
                      </m:limUpp>
                      <m:sSub>
                        <m:sSub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>
                              <a:alpha val="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limUpp>
                        <m:limUppPr>
                          <m:ctrlP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aln/>
                            </m:rP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lim>
                      </m:limUpp>
                      <m:sSub>
                        <m:sSubPr>
                          <m:ctrlP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>
                              <a:alpha val="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limUpp>
                        <m:limUppPr>
                          <m:ctrlP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aln/>
                            </m:rP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lim>
                      </m:limUpp>
                      <m:sSub>
                        <m:sSubPr>
                          <m:ctrlP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>
                              <a:alpha val="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limUpp>
                        <m:limUppPr>
                          <m:ctrlP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aln/>
                            </m:rP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</m:lim>
                      </m:limUpp>
                      <m:sSub>
                        <m:sSubPr>
                          <m:ctrlP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800" i="1" smtClean="0">
                                          <a:solidFill>
                                            <a:srgbClr val="0070C0">
                                              <a:alpha val="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>
                                              <a:alpha val="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70C0">
                                              <a:alpha val="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br>
                  <a:rPr lang="en-US" sz="2800" b="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</a:br>
                <a:endParaRPr lang="en-US" sz="2800" b="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DE113-3136-8AEC-2BC9-372194EBF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825" y="1329383"/>
                <a:ext cx="5433848" cy="2654188"/>
              </a:xfrm>
              <a:prstGeom prst="rect">
                <a:avLst/>
              </a:prstGeom>
              <a:blipFill>
                <a:blip r:embed="rId5"/>
                <a:stretch>
                  <a:fillRect l="-2804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E02EF1-247D-5546-103D-6A42984973FB}"/>
                  </a:ext>
                </a:extLst>
              </p:cNvPr>
              <p:cNvSpPr txBox="1"/>
              <p:nvPr/>
            </p:nvSpPr>
            <p:spPr>
              <a:xfrm>
                <a:off x="5928825" y="1329383"/>
                <a:ext cx="5433848" cy="265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limUpp>
                        <m:limUpp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aln/>
                            </m:r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lim>
                      </m:limUpp>
                      <m:sSub>
                        <m:sSub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limUpp>
                        <m:limUp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aln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lim>
                      </m:limUpp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>
                              <a:alpha val="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limUpp>
                        <m:limUppPr>
                          <m:ctrlP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aln/>
                            </m:rP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lim>
                      </m:limUpp>
                      <m:sSub>
                        <m:sSubPr>
                          <m:ctrlP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>
                              <a:alpha val="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limUpp>
                        <m:limUppPr>
                          <m:ctrlP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aln/>
                            </m:rP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</m:lim>
                      </m:limUpp>
                      <m:sSub>
                        <m:sSubPr>
                          <m:ctrlP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800" i="1" smtClean="0">
                                          <a:solidFill>
                                            <a:srgbClr val="0070C0">
                                              <a:alpha val="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>
                                              <a:alpha val="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70C0">
                                              <a:alpha val="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br>
                  <a:rPr lang="en-US" sz="2800" b="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</a:br>
                <a:endParaRPr lang="en-US" sz="2800" b="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E02EF1-247D-5546-103D-6A4298497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825" y="1329383"/>
                <a:ext cx="5433848" cy="2654188"/>
              </a:xfrm>
              <a:prstGeom prst="rect">
                <a:avLst/>
              </a:prstGeom>
              <a:blipFill>
                <a:blip r:embed="rId6"/>
                <a:stretch>
                  <a:fillRect l="-2804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2E3E53-C740-E524-9D2E-7A3D00FF85F8}"/>
                  </a:ext>
                </a:extLst>
              </p:cNvPr>
              <p:cNvSpPr txBox="1"/>
              <p:nvPr/>
            </p:nvSpPr>
            <p:spPr>
              <a:xfrm>
                <a:off x="5928825" y="1329383"/>
                <a:ext cx="5433848" cy="265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limUpp>
                        <m:limUpp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aln/>
                            </m:r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lim>
                      </m:limUpp>
                      <m:sSub>
                        <m:sSub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limUpp>
                        <m:limUp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aln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lim>
                      </m:limUpp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limUpp>
                        <m:limUp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aln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lim>
                      </m:limUpp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>
                              <a:alpha val="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limUpp>
                        <m:limUppPr>
                          <m:ctrlP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aln/>
                            </m:rP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</m:lim>
                      </m:limUpp>
                      <m:sSub>
                        <m:sSubPr>
                          <m:ctrlP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800" i="1" smtClean="0">
                                          <a:solidFill>
                                            <a:srgbClr val="0070C0">
                                              <a:alpha val="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>
                                              <a:alpha val="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70C0">
                                              <a:alpha val="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>
                                      <a:alpha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>
                                          <a:alpha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70C0">
                                  <a:alpha val="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br>
                  <a:rPr lang="en-US" sz="2800" b="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</a:br>
                <a:endParaRPr lang="en-US" sz="2800" b="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2E3E53-C740-E524-9D2E-7A3D00FF8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825" y="1329383"/>
                <a:ext cx="5433848" cy="2654188"/>
              </a:xfrm>
              <a:prstGeom prst="rect">
                <a:avLst/>
              </a:prstGeom>
              <a:blipFill>
                <a:blip r:embed="rId7"/>
                <a:stretch>
                  <a:fillRect l="-2804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7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3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D4B10-7244-B3DC-BD75-56C71B47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Unfortunately, context matters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426A4-9408-7FA2-B630-E48CDCDC67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Structure of import and export state depends in part on coupling context within wider system: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Some exports are “optional”.   Only allocated &amp; computed if connected to another component.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Some exports are re-exports from children.   External specs.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Some import bundles are elastic – servicing other components on request:</a:t>
            </a:r>
          </a:p>
          <a:p>
            <a:pPr marL="617220" lvl="1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E.g., DYN component has an import field bundle for tracers.   Contents determined by advection requests in other components.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Parent component is allowed to modify child component’s control flags and parameters.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I/O?</a:t>
            </a:r>
          </a:p>
          <a:p>
            <a:endParaRPr lang="en-US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/>
              <a:t>Difficulty:  restart files are not used to define structure of component states</a:t>
            </a:r>
          </a:p>
          <a:p>
            <a:pPr marL="617220" lvl="1" indent="-342900" algn="l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Options:</a:t>
            </a:r>
          </a:p>
          <a:p>
            <a:pPr marL="994410" lvl="2" indent="-342900" algn="l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Create capability to construct states from restart; overwrite “usual” states (easy)</a:t>
            </a:r>
          </a:p>
          <a:p>
            <a:pPr marL="994410" lvl="2" indent="-342900" algn="l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Capture all events that impact state in checkpoint have restart extend states accordingly (hard)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F9233-8E6D-DCC4-2F25-71BA4873D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33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3B487-5A71-8880-A5F3-E2703BC8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DEA33-61AF-9267-3DD6-895C9DDF78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Prototype developed by intern, Natalie Patten, in Spring 2023</a:t>
            </a:r>
          </a:p>
          <a:p>
            <a:pPr marL="617220" lvl="1" indent="-342900" algn="l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Added MAPL runtime option to capture component states before and after Nth time step</a:t>
            </a:r>
          </a:p>
          <a:p>
            <a:pPr marL="617220" lvl="1" indent="-342900" algn="l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Added required capabilities to MAPL checkpoint/restart layer</a:t>
            </a:r>
          </a:p>
          <a:p>
            <a:pPr marL="617220" lvl="1" indent="-342900" algn="l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Created small python layer to extract “thin” subset for column components</a:t>
            </a:r>
          </a:p>
          <a:p>
            <a:pPr marL="994410" lvl="2" indent="-342900" algn="l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E.g., just keep a 4x4 set of columns out of a high-res run</a:t>
            </a:r>
          </a:p>
          <a:p>
            <a:pPr marL="617220" lvl="1" indent="-342900" algn="l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Created new standalone component test driver</a:t>
            </a:r>
          </a:p>
          <a:p>
            <a:pPr marL="994410" lvl="2" indent="-342900" algn="l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Initialize and run component from DSO and archived ESMF states</a:t>
            </a:r>
          </a:p>
          <a:p>
            <a:pPr marL="994410" lvl="2" indent="-342900" algn="l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Writes computed states back to disk</a:t>
            </a:r>
          </a:p>
          <a:p>
            <a:pPr marL="617220" lvl="1" indent="-342900" algn="l">
              <a:buFont typeface="Wingdings" pitchFamily="2" charset="2"/>
              <a:buChar char="Ø"/>
            </a:pPr>
            <a:r>
              <a:rPr lang="en-US" dirty="0" err="1">
                <a:solidFill>
                  <a:srgbClr val="000000"/>
                </a:solidFill>
              </a:rPr>
              <a:t>nccmp</a:t>
            </a:r>
            <a:r>
              <a:rPr lang="en-US" dirty="0">
                <a:solidFill>
                  <a:srgbClr val="000000"/>
                </a:solidFill>
              </a:rPr>
              <a:t>  used to compare expected and found results.</a:t>
            </a:r>
          </a:p>
          <a:p>
            <a:pPr marL="617220" lvl="1" indent="-342900" algn="l"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Works for simple leaf components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56A49-ECB1-1F5A-2C03-9EDCA54C4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55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563D-33F5-7018-4D85-FA451D830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E9B90-E4CB-C83D-DA71-4627A73C5F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dirty="0"/>
              <a:t>Components based upon standard ESMF interfaces are conducive to generic CI testing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/>
              <a:t>Basic capability has been demonstrated with MAPL2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Lots of difficulties encountered</a:t>
            </a:r>
          </a:p>
          <a:p>
            <a:pPr marL="617220" lvl="1" indent="-342900" algn="l"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Many remain</a:t>
            </a:r>
          </a:p>
          <a:p>
            <a:pPr marL="617220" lvl="1" indent="-342900" algn="l"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Some may require significant infrastructure changes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/>
              <a:t>MAPL3 will be a major redesign (motivated by somewhat unrelated concerns)</a:t>
            </a:r>
          </a:p>
          <a:p>
            <a:pPr marL="617220" lvl="1" indent="-342900" algn="l"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Expect (hope) to include necessary bells &amp; whistles to robustly handle all GEOS components</a:t>
            </a:r>
          </a:p>
          <a:p>
            <a:pPr marL="617220" lvl="1" indent="-342900" algn="l"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Will explore option of capturing “state-altering” events </a:t>
            </a:r>
            <a:r>
              <a:rPr lang="en-US">
                <a:solidFill>
                  <a:srgbClr val="000000"/>
                </a:solidFill>
              </a:rPr>
              <a:t>during initialization</a:t>
            </a:r>
            <a:endParaRPr lang="en-US" dirty="0">
              <a:solidFill>
                <a:srgbClr val="000000"/>
              </a:solidFill>
            </a:endParaRPr>
          </a:p>
          <a:p>
            <a:pPr marL="617220" lvl="1" indent="-342900" algn="l">
              <a:buFont typeface="Wingdings" pitchFamily="2" charset="2"/>
              <a:buChar char="q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861A4-B230-5F21-A704-88F5B2D1B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08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A6C7D-9298-1B2F-C6B0-60D62D106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9FB05-DDF8-937D-D7F8-07AE8CA1E4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ESMF	Earth System Modeling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GMAO	Global Modeling and Assimilation 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GEOS	Goddard Earth Observing System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MAPL	Modeling and Applications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SUT		system under test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074C7-636F-DF50-E9B9-35553187E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78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50A1-48D3-27B5-CFBD-F70850830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Horror Story 1: Atmosphere-Ocean General Circulation Model and Data Assimilation System Version 2 (GEOS-S2S-2)</a:t>
            </a:r>
          </a:p>
        </p:txBody>
      </p:sp>
      <p:pic>
        <p:nvPicPr>
          <p:cNvPr id="12" name="Content Placeholder 11" descr="A map of the united states&#10;&#10;Description automatically generated">
            <a:extLst>
              <a:ext uri="{FF2B5EF4-FFF2-40B4-BE49-F238E27FC236}">
                <a16:creationId xmlns:a16="http://schemas.microsoft.com/office/drawing/2014/main" id="{791A6E81-6FD6-1CF5-818E-D738FF0392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495" y="1401310"/>
            <a:ext cx="5498432" cy="4177034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7F8D458-AB87-DB75-F252-46DEF6944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5314" y="1704648"/>
            <a:ext cx="5979695" cy="3873696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Production system ran for 180 simulated years without issue.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Continuation runs with same configuration reliably failed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Ultimate cause: negative salinity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Difficulties</a:t>
            </a:r>
          </a:p>
          <a:p>
            <a:pPr marL="560070" lvl="1" indent="-285750" algn="l"/>
            <a:r>
              <a:rPr lang="en-US" dirty="0">
                <a:solidFill>
                  <a:srgbClr val="002060"/>
                </a:solidFill>
              </a:rPr>
              <a:t>Routine checking implemented but required 2 switches.  Only one was activated.</a:t>
            </a:r>
          </a:p>
          <a:p>
            <a:pPr marL="560070" lvl="1" indent="-285750" algn="l"/>
            <a:r>
              <a:rPr lang="en-US" dirty="0">
                <a:solidFill>
                  <a:srgbClr val="002060"/>
                </a:solidFill>
              </a:rPr>
              <a:t>Debug flags that should help were not propagated to ocean (external component)</a:t>
            </a:r>
          </a:p>
          <a:p>
            <a:pPr marL="560070" lvl="1" indent="-285750" algn="l"/>
            <a:r>
              <a:rPr lang="en-US" dirty="0">
                <a:solidFill>
                  <a:srgbClr val="002060"/>
                </a:solidFill>
              </a:rPr>
              <a:t>Fortunately resolved in late October.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D1AB03C-0BED-4813-2AC6-4E0A0CD37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A215A5-21FF-F8C8-1293-436A519DC614}"/>
              </a:ext>
            </a:extLst>
          </p:cNvPr>
          <p:cNvSpPr txBox="1"/>
          <p:nvPr/>
        </p:nvSpPr>
        <p:spPr>
          <a:xfrm>
            <a:off x="2504995" y="5807631"/>
            <a:ext cx="109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hlinkClick r:id="rId3"/>
              </a:rPr>
              <a:t>S2S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47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BA43C-1633-EB27-1A6E-B93E8275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Along comes an intern …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5A0C1E-11B0-916E-9CF5-1AD6C92A34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6791" y="1490663"/>
            <a:ext cx="8432539" cy="4594225"/>
          </a:xfrm>
        </p:spPr>
        <p:txBody>
          <a:bodyPr/>
          <a:lstStyle/>
          <a:p>
            <a:r>
              <a:rPr lang="en-US" dirty="0"/>
              <a:t>Have wanted this functionality for years, but priorities never aligned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Add option to checkpoint procedure to save </a:t>
            </a:r>
            <a:r>
              <a:rPr lang="en-US" i="1" dirty="0"/>
              <a:t>export</a:t>
            </a:r>
            <a:r>
              <a:rPr lang="en-US" dirty="0"/>
              <a:t> state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Instrument MAPL </a:t>
            </a:r>
            <a:r>
              <a:rPr lang="en-US" dirty="0" err="1"/>
              <a:t>run_child</a:t>
            </a:r>
            <a:r>
              <a:rPr lang="en-US" dirty="0"/>
              <a:t>() with new control logic</a:t>
            </a:r>
          </a:p>
          <a:p>
            <a:pPr marL="617220" lvl="1" indent="-342900" algn="l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If capture mode and on targeted timestep do super-checkpoint</a:t>
            </a:r>
          </a:p>
          <a:p>
            <a:pPr marL="994410" lvl="2" indent="-342900" algn="l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Import and Internal state before</a:t>
            </a:r>
          </a:p>
          <a:p>
            <a:pPr marL="994410" lvl="2" indent="-342900" algn="l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Internal and Export state after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Write MAPL driver program</a:t>
            </a:r>
          </a:p>
          <a:p>
            <a:pPr marL="617220" lvl="1" indent="-342900" algn="l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Config file to specify</a:t>
            </a:r>
          </a:p>
          <a:p>
            <a:pPr marL="994410" lvl="2" indent="-342900" algn="l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DSO of targeted component</a:t>
            </a:r>
          </a:p>
          <a:p>
            <a:pPr marL="994410" lvl="2" indent="-342900" algn="l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Path to super-checkpoint</a:t>
            </a:r>
          </a:p>
          <a:p>
            <a:pPr marL="617220" lvl="1" indent="-342900" algn="l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Initialize &amp; Run component from saved super-checkpoint</a:t>
            </a:r>
          </a:p>
          <a:p>
            <a:pPr marL="617220" lvl="1" indent="-342900" algn="l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Checkpoint “new” internal and export states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Write python layer to diff saved vs new states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CA4D882-4340-1EC6-24EF-97C56F894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AF663A-BD94-6D46-2E20-46A8A46AFCAE}"/>
              </a:ext>
            </a:extLst>
          </p:cNvPr>
          <p:cNvSpPr txBox="1"/>
          <p:nvPr/>
        </p:nvSpPr>
        <p:spPr>
          <a:xfrm>
            <a:off x="7150396" y="3214261"/>
            <a:ext cx="4518838" cy="2031325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Phase I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 (support simple leaf components) was expected to be straightforward.  Lots of surprises encountered.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Phase II was meant to be extend phase I to include support for child components and callbacks.</a:t>
            </a:r>
          </a:p>
        </p:txBody>
      </p:sp>
    </p:spTree>
    <p:extLst>
      <p:ext uri="{BB962C8B-B14F-4D97-AF65-F5344CB8AC3E}">
        <p14:creationId xmlns:p14="http://schemas.microsoft.com/office/powerpoint/2010/main" val="226318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10B94B-41E4-8002-8869-F23C02477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202" y="602667"/>
            <a:ext cx="4799798" cy="5723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C24DDC-EED5-F36E-0F7C-7FBE9401F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Motivation:  GEOS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7CC52-FBD0-9975-8D0B-756406BA5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1381" y="1131887"/>
            <a:ext cx="8018852" cy="519448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GEOS is a highly configurable Earth System Model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u="sng" dirty="0">
                <a:solidFill>
                  <a:srgbClr val="002060"/>
                </a:solidFill>
              </a:rPr>
              <a:t>Hierarchical</a:t>
            </a:r>
            <a:r>
              <a:rPr lang="en-US" dirty="0">
                <a:solidFill>
                  <a:srgbClr val="002060"/>
                </a:solidFill>
              </a:rPr>
              <a:t> system of modular components built on top of ESMF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Coupling based on standardized ESMF abstract data types</a:t>
            </a:r>
          </a:p>
          <a:p>
            <a:pPr marL="617220" lvl="1" indent="-342900" algn="l">
              <a:buFont typeface="Wingdings" pitchFamily="2" charset="2"/>
              <a:buChar char="v"/>
            </a:pPr>
            <a:r>
              <a:rPr lang="en-US" sz="1600" dirty="0" err="1">
                <a:solidFill>
                  <a:srgbClr val="00206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ESMF_State</a:t>
            </a:r>
            <a:r>
              <a:rPr lang="en-US" sz="1600" dirty="0">
                <a:solidFill>
                  <a:srgbClr val="00206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ESMF_Field</a:t>
            </a:r>
            <a:r>
              <a:rPr lang="en-US" sz="1600" dirty="0">
                <a:solidFill>
                  <a:srgbClr val="00206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ESMF_FieldBundle</a:t>
            </a:r>
            <a:r>
              <a:rPr lang="en-US" sz="1600" dirty="0">
                <a:solidFill>
                  <a:srgbClr val="00206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ESMF_Geom</a:t>
            </a:r>
            <a:r>
              <a:rPr lang="en-US" sz="1600" dirty="0">
                <a:solidFill>
                  <a:srgbClr val="002060"/>
                </a:solidFill>
              </a:rPr>
              <a:t>, …</a:t>
            </a: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Each component has an </a:t>
            </a:r>
            <a:r>
              <a:rPr lang="en-US" b="1" i="1" dirty="0">
                <a:solidFill>
                  <a:srgbClr val="002060"/>
                </a:solidFill>
              </a:rPr>
              <a:t>import</a:t>
            </a:r>
            <a:r>
              <a:rPr lang="en-US" dirty="0">
                <a:solidFill>
                  <a:srgbClr val="002060"/>
                </a:solidFill>
              </a:rPr>
              <a:t> and an </a:t>
            </a:r>
            <a:r>
              <a:rPr lang="en-US" b="1" i="1" dirty="0">
                <a:solidFill>
                  <a:srgbClr val="002060"/>
                </a:solidFill>
              </a:rPr>
              <a:t>export</a:t>
            </a:r>
            <a:r>
              <a:rPr lang="en-US" dirty="0">
                <a:solidFill>
                  <a:srgbClr val="002060"/>
                </a:solidFill>
              </a:rPr>
              <a:t> state</a:t>
            </a:r>
          </a:p>
          <a:p>
            <a:pPr marL="617220" lvl="1" indent="-342900" algn="l">
              <a:buFont typeface="Wingdings" pitchFamily="2" charset="2"/>
              <a:buChar char="v"/>
            </a:pPr>
            <a:r>
              <a:rPr lang="en-US" sz="1600" dirty="0">
                <a:solidFill>
                  <a:srgbClr val="002060"/>
                </a:solidFill>
              </a:rPr>
              <a:t>And optionally an </a:t>
            </a:r>
            <a:r>
              <a:rPr lang="en-US" sz="1600" b="1" i="1" dirty="0">
                <a:solidFill>
                  <a:srgbClr val="002060"/>
                </a:solidFill>
              </a:rPr>
              <a:t>internal</a:t>
            </a:r>
            <a:r>
              <a:rPr lang="en-US" sz="1600" dirty="0">
                <a:solidFill>
                  <a:srgbClr val="002060"/>
                </a:solidFill>
              </a:rPr>
              <a:t> state</a:t>
            </a: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The MAPL infrastructure layer provides common services:</a:t>
            </a:r>
          </a:p>
          <a:p>
            <a:pPr marL="617220" lvl="1" indent="-342900" algn="l">
              <a:buFont typeface="Wingdings" pitchFamily="2" charset="2"/>
              <a:buChar char="v"/>
            </a:pPr>
            <a:r>
              <a:rPr lang="en-US" sz="1600" dirty="0">
                <a:solidFill>
                  <a:srgbClr val="002060"/>
                </a:solidFill>
              </a:rPr>
              <a:t>Allocation of fields and states</a:t>
            </a:r>
          </a:p>
          <a:p>
            <a:pPr marL="617220" lvl="1" indent="-342900" algn="l">
              <a:buFont typeface="Wingdings" pitchFamily="2" charset="2"/>
              <a:buChar char="v"/>
            </a:pPr>
            <a:r>
              <a:rPr lang="en-US" sz="1600" dirty="0">
                <a:solidFill>
                  <a:srgbClr val="002060"/>
                </a:solidFill>
              </a:rPr>
              <a:t>Connections between components</a:t>
            </a:r>
          </a:p>
          <a:p>
            <a:pPr marL="617220" lvl="1" indent="-342900" algn="l">
              <a:buFont typeface="Wingdings" pitchFamily="2" charset="2"/>
              <a:buChar char="v"/>
            </a:pPr>
            <a:r>
              <a:rPr lang="en-US" sz="1600" i="1" dirty="0">
                <a:solidFill>
                  <a:srgbClr val="002060"/>
                </a:solidFill>
              </a:rPr>
              <a:t>Automatic checkpoint &amp; restart</a:t>
            </a:r>
            <a:endParaRPr lang="en-US" i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1800" dirty="0">
                <a:solidFill>
                  <a:srgbClr val="002060"/>
                </a:solidFill>
              </a:rPr>
              <a:t>Supported internally by software infrastructure team</a:t>
            </a:r>
          </a:p>
          <a:p>
            <a:pPr marL="617220" lvl="1" indent="-342900" algn="l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Develop and maintain MAPL</a:t>
            </a:r>
          </a:p>
          <a:p>
            <a:pPr marL="617220" lvl="1" indent="-342900" algn="l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Develop and maintain automated/CI tests</a:t>
            </a:r>
          </a:p>
          <a:p>
            <a:pPr marL="617220" lvl="1" indent="-342900" algn="l">
              <a:buFont typeface="Wingdings" pitchFamily="2" charset="2"/>
              <a:buChar char="Ø"/>
            </a:pPr>
            <a:r>
              <a:rPr lang="en-US" i="1" dirty="0">
                <a:solidFill>
                  <a:srgbClr val="002060"/>
                </a:solidFill>
              </a:rPr>
              <a:t>Help scientists troubleshoot weird errors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ADA12-7EA4-D65E-6A9F-DCB25D773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3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50A1-48D3-27B5-CFBD-F70850830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Motivation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261943-B0C6-EB3D-03AE-44CB979CA29E}"/>
              </a:ext>
            </a:extLst>
          </p:cNvPr>
          <p:cNvSpPr txBox="1"/>
          <p:nvPr/>
        </p:nvSpPr>
        <p:spPr>
          <a:xfrm>
            <a:off x="3857296" y="1818624"/>
            <a:ext cx="67752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Writing new code (procedures, classes)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Modifying reasonably clean code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Writing unit tests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Debugging </a:t>
            </a:r>
            <a:r>
              <a:rPr lang="en-US" strike="sngStrike" dirty="0">
                <a:solidFill>
                  <a:schemeClr val="tx2"/>
                </a:solidFill>
              </a:rPr>
              <a:t>my own </a:t>
            </a:r>
            <a:r>
              <a:rPr lang="en-US" dirty="0">
                <a:solidFill>
                  <a:schemeClr val="tx2"/>
                </a:solidFill>
              </a:rPr>
              <a:t>clean code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Debugging </a:t>
            </a:r>
            <a:r>
              <a:rPr lang="en-US" strike="sngStrike" dirty="0">
                <a:solidFill>
                  <a:schemeClr val="tx2"/>
                </a:solidFill>
              </a:rPr>
              <a:t>other people’s </a:t>
            </a:r>
            <a:r>
              <a:rPr lang="en-US" dirty="0">
                <a:solidFill>
                  <a:schemeClr val="tx2"/>
                </a:solidFill>
              </a:rPr>
              <a:t> legacy code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Modifying poorly written blobs of code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</a:rPr>
              <a:t>Finding workarounds for other software (esp. </a:t>
            </a:r>
            <a:r>
              <a:rPr lang="en-US" i="1" u="sng" dirty="0">
                <a:solidFill>
                  <a:schemeClr val="tx2"/>
                </a:solidFill>
              </a:rPr>
              <a:t>compilers</a:t>
            </a:r>
            <a:r>
              <a:rPr lang="en-US" i="1" dirty="0">
                <a:solidFill>
                  <a:schemeClr val="tx2"/>
                </a:solidFill>
              </a:rPr>
              <a:t>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BF79C4-931D-CEAF-5E10-AEB8086920E8}"/>
              </a:ext>
            </a:extLst>
          </p:cNvPr>
          <p:cNvGrpSpPr/>
          <p:nvPr/>
        </p:nvGrpSpPr>
        <p:grpSpPr>
          <a:xfrm>
            <a:off x="701749" y="1365239"/>
            <a:ext cx="3039933" cy="4797192"/>
            <a:chOff x="6746891" y="1355784"/>
            <a:chExt cx="2541349" cy="43916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4751EC1-D28C-55D6-80E6-F91CBEFF9ED2}"/>
                </a:ext>
              </a:extLst>
            </p:cNvPr>
            <p:cNvSpPr txBox="1"/>
            <p:nvPr/>
          </p:nvSpPr>
          <p:spPr>
            <a:xfrm>
              <a:off x="6755247" y="1355784"/>
              <a:ext cx="2532993" cy="33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Gratifying/rewarding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365895-ED83-A1EE-07D3-E8B0498FFDC1}"/>
                </a:ext>
              </a:extLst>
            </p:cNvPr>
            <p:cNvSpPr txBox="1"/>
            <p:nvPr/>
          </p:nvSpPr>
          <p:spPr>
            <a:xfrm>
              <a:off x="6746891" y="5155740"/>
              <a:ext cx="2532993" cy="591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Unpleasant/discouraging</a:t>
              </a:r>
            </a:p>
          </p:txBody>
        </p:sp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F198CA63-4DE0-F58C-7571-EF26C13F192B}"/>
                </a:ext>
              </a:extLst>
            </p:cNvPr>
            <p:cNvSpPr/>
            <p:nvPr/>
          </p:nvSpPr>
          <p:spPr>
            <a:xfrm>
              <a:off x="7816792" y="1770841"/>
              <a:ext cx="409904" cy="3384899"/>
            </a:xfrm>
            <a:prstGeom prst="downArrow">
              <a:avLst/>
            </a:prstGeom>
            <a:gradFill>
              <a:gsLst>
                <a:gs pos="65000">
                  <a:schemeClr val="accent4">
                    <a:lumMod val="60000"/>
                    <a:lumOff val="40000"/>
                  </a:schemeClr>
                </a:gs>
                <a:gs pos="32000">
                  <a:srgbClr val="0070C0"/>
                </a:gs>
                <a:gs pos="0">
                  <a:srgbClr val="00B050"/>
                </a:gs>
                <a:gs pos="100000">
                  <a:srgbClr val="C00000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663D668-107A-5A5B-C3E6-CA16E664BFD3}"/>
              </a:ext>
            </a:extLst>
          </p:cNvPr>
          <p:cNvSpPr txBox="1"/>
          <p:nvPr/>
        </p:nvSpPr>
        <p:spPr>
          <a:xfrm>
            <a:off x="8309457" y="3736851"/>
            <a:ext cx="3801979" cy="92333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0" i="1" u="none" strike="noStrike" dirty="0">
                <a:solidFill>
                  <a:srgbClr val="002060"/>
                </a:solidFill>
                <a:effectLst/>
                <a:latin typeface="Space Grotesk"/>
              </a:rPr>
              <a:t>To me, legacy code is simply code without tests.</a:t>
            </a:r>
          </a:p>
          <a:p>
            <a:r>
              <a:rPr lang="en-US" i="1" dirty="0">
                <a:solidFill>
                  <a:srgbClr val="002060"/>
                </a:solidFill>
                <a:latin typeface="Space Grotesk"/>
              </a:rPr>
              <a:t>	- Michael Feathers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FFB203C6-B2CA-7C31-CE29-45F48936A6CD}"/>
              </a:ext>
            </a:extLst>
          </p:cNvPr>
          <p:cNvSpPr/>
          <p:nvPr/>
        </p:nvSpPr>
        <p:spPr>
          <a:xfrm>
            <a:off x="3711821" y="2919098"/>
            <a:ext cx="197092" cy="81775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1EE6F068-6DBF-3FB5-E1AC-52D942F85EDF}"/>
              </a:ext>
            </a:extLst>
          </p:cNvPr>
          <p:cNvSpPr/>
          <p:nvPr/>
        </p:nvSpPr>
        <p:spPr>
          <a:xfrm>
            <a:off x="3711821" y="3986375"/>
            <a:ext cx="197092" cy="15121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D2102B7-8570-2B55-AF75-1C1749F77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1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1BDB-EF95-8C97-2D70-48D21476C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1:  Mysterious decomposition imprint</a:t>
            </a:r>
          </a:p>
        </p:txBody>
      </p:sp>
      <p:pic>
        <p:nvPicPr>
          <p:cNvPr id="8" name="Content Placeholder 7" descr="A map of the world&#10;&#10;Description automatically generated">
            <a:extLst>
              <a:ext uri="{FF2B5EF4-FFF2-40B4-BE49-F238E27FC236}">
                <a16:creationId xmlns:a16="http://schemas.microsoft.com/office/drawing/2014/main" id="{4F5BF72B-B4F1-0869-6CA8-ED11CE3DCD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5769" y="3728378"/>
            <a:ext cx="4744440" cy="2347458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2F762B-26F6-92BF-9289-F55627B8E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7483" y="1337315"/>
            <a:ext cx="6828747" cy="4866104"/>
          </a:xfrm>
        </p:spPr>
        <p:txBody>
          <a:bodyPr/>
          <a:lstStyle/>
          <a:p>
            <a:r>
              <a:rPr lang="en-US" u="sng" dirty="0"/>
              <a:t>Defect</a:t>
            </a:r>
            <a:r>
              <a:rPr lang="en-US" dirty="0"/>
              <a:t>: results show imprint of domain decomp</a:t>
            </a:r>
          </a:p>
          <a:p>
            <a:endParaRPr lang="en-US" dirty="0"/>
          </a:p>
          <a:p>
            <a:r>
              <a:rPr lang="en-US" u="sng" dirty="0"/>
              <a:t>Details</a:t>
            </a:r>
            <a:r>
              <a:rPr lang="en-US" dirty="0"/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Very weak signal – mostly visible in “obscure” </a:t>
            </a:r>
            <a:r>
              <a:rPr lang="en-US" dirty="0" err="1">
                <a:solidFill>
                  <a:srgbClr val="000000"/>
                </a:solidFill>
              </a:rPr>
              <a:t>qtys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Requires non-default moist physics option</a:t>
            </a:r>
          </a:p>
          <a:p>
            <a:pPr marL="617220" lvl="1" indent="-342900" algn="l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Current GEOS CI is blind to this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Signal disappears with -O0 (Compiler bug?)</a:t>
            </a:r>
          </a:p>
          <a:p>
            <a:endParaRPr lang="en-US" u="sng" dirty="0"/>
          </a:p>
          <a:p>
            <a:r>
              <a:rPr lang="en-US" u="sng" dirty="0"/>
              <a:t>Status</a:t>
            </a:r>
            <a:r>
              <a:rPr lang="en-US" dirty="0"/>
              <a:t>:  Unresolved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Multiple people have spent weeks on this.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One took 5-week vacation.   </a:t>
            </a:r>
            <a:r>
              <a:rPr lang="en-US" i="1" dirty="0"/>
              <a:t>Coincidence</a:t>
            </a:r>
            <a:r>
              <a:rPr lang="en-US" dirty="0"/>
              <a:t>?</a:t>
            </a:r>
          </a:p>
          <a:p>
            <a:pPr lvl="1" indent="0" algn="l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 descr="A map of the world&#10;&#10;Description automatically generated">
            <a:extLst>
              <a:ext uri="{FF2B5EF4-FFF2-40B4-BE49-F238E27FC236}">
                <a16:creationId xmlns:a16="http://schemas.microsoft.com/office/drawing/2014/main" id="{D562E6D5-B59F-AC46-FA5E-2D98D959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69" y="1342719"/>
            <a:ext cx="4744440" cy="23244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8DEDA7-1107-A012-F6D9-B9A6ECD3A2F7}"/>
              </a:ext>
            </a:extLst>
          </p:cNvPr>
          <p:cNvSpPr txBox="1"/>
          <p:nvPr/>
        </p:nvSpPr>
        <p:spPr>
          <a:xfrm>
            <a:off x="225769" y="6075947"/>
            <a:ext cx="474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C90 resolution; 4x4 face decomposition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34C52-CDA2-70ED-E9CA-C91FD83F0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F65540-BAE7-3F89-4C16-D4F7CFAD5F86}"/>
              </a:ext>
            </a:extLst>
          </p:cNvPr>
          <p:cNvSpPr txBox="1"/>
          <p:nvPr/>
        </p:nvSpPr>
        <p:spPr>
          <a:xfrm>
            <a:off x="225769" y="967983"/>
            <a:ext cx="474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Ice Water Path</a:t>
            </a:r>
          </a:p>
        </p:txBody>
      </p:sp>
    </p:spTree>
    <p:extLst>
      <p:ext uri="{BB962C8B-B14F-4D97-AF65-F5344CB8AC3E}">
        <p14:creationId xmlns:p14="http://schemas.microsoft.com/office/powerpoint/2010/main" val="128743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1BDB-EF95-8C97-2D70-48D21476C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2:  Layout regression failure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F2F762B-26F6-92BF-9289-F55627B8E5A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7128079" y="1345736"/>
                <a:ext cx="5007214" cy="4465121"/>
              </a:xfrm>
            </p:spPr>
            <p:txBody>
              <a:bodyPr/>
              <a:lstStyle/>
              <a:p>
                <a:r>
                  <a:rPr lang="en-US" u="sng" dirty="0"/>
                  <a:t>Defect</a:t>
                </a:r>
                <a:r>
                  <a:rPr lang="en-US" dirty="0"/>
                  <a:t>:  layout regression </a:t>
                </a:r>
              </a:p>
              <a:p>
                <a:endParaRPr lang="en-US" dirty="0"/>
              </a:p>
              <a:p>
                <a:r>
                  <a:rPr lang="en-US" u="sng" dirty="0"/>
                  <a:t>Details</a:t>
                </a:r>
                <a:r>
                  <a:rPr lang="en-US" dirty="0"/>
                  <a:t>: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dirty="0"/>
                  <a:t>Does not fail for coarse resolutions</a:t>
                </a:r>
              </a:p>
              <a:p>
                <a:pPr marL="617220" lvl="1" indent="-342900" algn="l">
                  <a:buFont typeface="Wingdings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</a:rPr>
                  <a:t>Requires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≤~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dirty="0"/>
                  <a:t>Undetected by CI for </a:t>
                </a:r>
                <a:r>
                  <a:rPr lang="en-US" b="1" u="sng" dirty="0"/>
                  <a:t>months</a:t>
                </a:r>
                <a:r>
                  <a:rPr lang="en-US" dirty="0"/>
                  <a:t>! (200 km)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dirty="0"/>
                  <a:t>Initial divergence is roundoff at isolated points in the domain.</a:t>
                </a:r>
              </a:p>
              <a:p>
                <a:endParaRPr lang="en-US" u="sng" dirty="0"/>
              </a:p>
              <a:p>
                <a:r>
                  <a:rPr lang="en-US" u="sng" dirty="0"/>
                  <a:t>Status</a:t>
                </a:r>
                <a:r>
                  <a:rPr lang="en-US" dirty="0"/>
                  <a:t>:  Unresolved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F2F762B-26F6-92BF-9289-F55627B8E5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128079" y="1345736"/>
                <a:ext cx="5007214" cy="4465121"/>
              </a:xfrm>
              <a:blipFill>
                <a:blip r:embed="rId2"/>
                <a:stretch>
                  <a:fillRect l="-3038" t="-2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1E975E-DAB0-7804-4596-D70A436CE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  <p:pic>
        <p:nvPicPr>
          <p:cNvPr id="12" name="Picture 11" descr="A map of the world&#10;&#10;Description automatically generated">
            <a:extLst>
              <a:ext uri="{FF2B5EF4-FFF2-40B4-BE49-F238E27FC236}">
                <a16:creationId xmlns:a16="http://schemas.microsoft.com/office/drawing/2014/main" id="{F388FB6C-34E7-B130-29BE-F75F550D7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7" y="1263152"/>
            <a:ext cx="6831287" cy="46242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FCA6E5-672B-412A-6A40-B682CA1D2F06}"/>
              </a:ext>
            </a:extLst>
          </p:cNvPr>
          <p:cNvSpPr txBox="1"/>
          <p:nvPr/>
        </p:nvSpPr>
        <p:spPr>
          <a:xfrm>
            <a:off x="0" y="5518076"/>
            <a:ext cx="239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C75BC"/>
                </a:solidFill>
              </a:rPr>
              <a:t>Image from A. </a:t>
            </a:r>
            <a:r>
              <a:rPr lang="en-US" dirty="0" err="1">
                <a:solidFill>
                  <a:srgbClr val="1C75BC"/>
                </a:solidFill>
              </a:rPr>
              <a:t>Oloso</a:t>
            </a:r>
            <a:endParaRPr lang="en-US" dirty="0">
              <a:solidFill>
                <a:srgbClr val="1C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27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C0EA-498E-4C2C-219D-85C68249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GEOS testing:  System Tests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FF1F8-EB4C-5919-164A-2B37B0166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9864DC-4612-22DE-DBBA-913986A927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36" t="176" r="16055" b="1930"/>
          <a:stretch/>
        </p:blipFill>
        <p:spPr>
          <a:xfrm>
            <a:off x="425129" y="1139992"/>
            <a:ext cx="5670871" cy="45780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908138-4782-36A3-FE3D-99164DAB9F31}"/>
              </a:ext>
            </a:extLst>
          </p:cNvPr>
          <p:cNvSpPr txBox="1"/>
          <p:nvPr/>
        </p:nvSpPr>
        <p:spPr>
          <a:xfrm>
            <a:off x="-264695" y="5718008"/>
            <a:ext cx="3274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Warner Bros Entertainment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F8EA5D-8F75-0E9C-CD52-2B6AD38A8805}"/>
              </a:ext>
            </a:extLst>
          </p:cNvPr>
          <p:cNvSpPr txBox="1"/>
          <p:nvPr/>
        </p:nvSpPr>
        <p:spPr>
          <a:xfrm>
            <a:off x="6364705" y="1053732"/>
            <a:ext cx="55224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Types of system tests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Does it build? Does it run?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Restart reproducibility (1 + 1 = 2)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Layout reproducibility  (3x4 = 6x2)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Regression – no change to results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trike="sngStrike" dirty="0">
                <a:solidFill>
                  <a:srgbClr val="000000"/>
                </a:solidFill>
              </a:rPr>
              <a:t>Scientifically equivalent results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1C75BC"/>
                </a:solidFill>
              </a:rPr>
              <a:t>What do failures tell us?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Maybe location for build/run failure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Maybe type of mistake to look for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Pros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Relatively good code coverage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Easy to maintain as model evolves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Poor isolation of defects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Relatively resource intensive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Compute, memory, BC’s, IC’s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50B54D-A5A7-3A36-4FDE-AB26F767D864}"/>
              </a:ext>
            </a:extLst>
          </p:cNvPr>
          <p:cNvSpPr txBox="1"/>
          <p:nvPr/>
        </p:nvSpPr>
        <p:spPr>
          <a:xfrm rot="16200000">
            <a:off x="3608413" y="3914964"/>
            <a:ext cx="102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GEOS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6C6428-9007-D276-DBC0-CC97F7500D6C}"/>
              </a:ext>
            </a:extLst>
          </p:cNvPr>
          <p:cNvSpPr txBox="1"/>
          <p:nvPr/>
        </p:nvSpPr>
        <p:spPr>
          <a:xfrm>
            <a:off x="5833508" y="6991655"/>
            <a:ext cx="530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Poor isolation of defects</a:t>
            </a:r>
          </a:p>
        </p:txBody>
      </p:sp>
    </p:spTree>
    <p:extLst>
      <p:ext uri="{BB962C8B-B14F-4D97-AF65-F5344CB8AC3E}">
        <p14:creationId xmlns:p14="http://schemas.microsoft.com/office/powerpoint/2010/main" val="366550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C0EA-498E-4C2C-219D-85C68249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GEOS tests: Unit tests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CD898C-3F5B-6762-05A4-C7F5CF8507E0}"/>
              </a:ext>
            </a:extLst>
          </p:cNvPr>
          <p:cNvGrpSpPr/>
          <p:nvPr/>
        </p:nvGrpSpPr>
        <p:grpSpPr>
          <a:xfrm>
            <a:off x="232994" y="1977656"/>
            <a:ext cx="4817468" cy="3125972"/>
            <a:chOff x="296792" y="1977656"/>
            <a:chExt cx="4817468" cy="31259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BC3271-C473-227C-9D53-A5835F88E673}"/>
                </a:ext>
              </a:extLst>
            </p:cNvPr>
            <p:cNvSpPr/>
            <p:nvPr/>
          </p:nvSpPr>
          <p:spPr>
            <a:xfrm>
              <a:off x="296792" y="1977656"/>
              <a:ext cx="4817468" cy="31259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A06809-DA37-154B-26AD-462275E81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386" y="2090109"/>
              <a:ext cx="4614280" cy="2901067"/>
            </a:xfrm>
            <a:prstGeom prst="rect">
              <a:avLst/>
            </a:prstGeom>
          </p:spPr>
        </p:pic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FF1F8-EB4C-5919-164A-2B37B0166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95840-C90C-0C22-8083-17959BC10C0E}"/>
              </a:ext>
            </a:extLst>
          </p:cNvPr>
          <p:cNvSpPr txBox="1"/>
          <p:nvPr/>
        </p:nvSpPr>
        <p:spPr>
          <a:xfrm>
            <a:off x="4056977" y="4403558"/>
            <a:ext cx="8422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BB2360-4F21-145C-B93E-1A6E9823C7C1}"/>
              </a:ext>
            </a:extLst>
          </p:cNvPr>
          <p:cNvSpPr txBox="1"/>
          <p:nvPr/>
        </p:nvSpPr>
        <p:spPr>
          <a:xfrm>
            <a:off x="5214709" y="1356368"/>
            <a:ext cx="50248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Unit test: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Does a procedure (SUT) produce expected output for specific inputs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1C75BC"/>
                </a:solidFill>
              </a:rPr>
              <a:t>What do failures tell us?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Defect in the SUT covered by the test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Pros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Excellent isolation of defects.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Fast execution (1000’s per second)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Poor coverage (in practice)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Labor intensive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Can be challenging to define/implement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Must be maintained as SUT evolves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88034C-1209-4A98-DC7C-E0F04FE3D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127" y="3214604"/>
            <a:ext cx="2620879" cy="19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2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AFC78-49C1-BBE3-38E9-25CDB339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component-level tests?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4498C-47DC-EB30-F6A3-C48CC34EA0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Standardized suite of tests applied to each model component</a:t>
            </a:r>
          </a:p>
          <a:p>
            <a:pPr marL="617220" lvl="1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Layout reproducibility</a:t>
            </a:r>
          </a:p>
          <a:p>
            <a:pPr marL="617220" lvl="1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Regression</a:t>
            </a:r>
          </a:p>
          <a:p>
            <a:pPr marL="617220" lvl="1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…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/>
              <a:t>Sidesteps the weakest aspects of system tests and unit tests</a:t>
            </a:r>
            <a:endParaRPr lang="en-US" dirty="0"/>
          </a:p>
          <a:p>
            <a:pPr marL="617220" lvl="1" indent="-342900" algn="l"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Collective coverage comparable to that of system tests</a:t>
            </a:r>
          </a:p>
          <a:p>
            <a:pPr marL="617220" lvl="1" indent="-342900" algn="l"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Regression failures localized to specific components</a:t>
            </a:r>
          </a:p>
          <a:p>
            <a:pPr marL="617220" lvl="1" indent="-342900" algn="l"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Resource efficient</a:t>
            </a:r>
          </a:p>
          <a:p>
            <a:pPr marL="994410" lvl="2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Only test altered components</a:t>
            </a:r>
          </a:p>
          <a:p>
            <a:pPr marL="994410" lvl="2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Fast execution, etc.</a:t>
            </a:r>
          </a:p>
          <a:p>
            <a:pPr marL="617220" lvl="1" indent="-342900" algn="l"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67BF8-9D09-7CC1-D296-7AB20B0A7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04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AFC78-49C1-BBE3-38E9-25CDB339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generic component-level testing framework?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4498C-47DC-EB30-F6A3-C48CC34EA0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All components have the </a:t>
            </a:r>
            <a:r>
              <a:rPr lang="en-US" i="1" u="sng" dirty="0"/>
              <a:t>same</a:t>
            </a:r>
            <a:r>
              <a:rPr lang="en-US" dirty="0"/>
              <a:t> interface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Should be straightforward to develop a generic testing app that:</a:t>
            </a:r>
          </a:p>
          <a:p>
            <a:pPr marL="617220" lvl="1" indent="-342900" algn="l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Expects an initial import state</a:t>
            </a:r>
          </a:p>
          <a:p>
            <a:pPr marL="617220" lvl="1" indent="-342900" algn="l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Runs selected component</a:t>
            </a:r>
          </a:p>
          <a:p>
            <a:pPr marL="617220" lvl="1" indent="-342900" algn="l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Compares resulting export state against expected import state</a:t>
            </a:r>
            <a:endParaRPr lang="en-US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How to obtain imports and expected exports?</a:t>
            </a:r>
            <a:endParaRPr lang="en-US" dirty="0">
              <a:solidFill>
                <a:srgbClr val="000000"/>
              </a:solidFill>
            </a:endParaRPr>
          </a:p>
          <a:p>
            <a:pPr marL="617220" lvl="1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Custom (per-component) data provided by component maintainer?</a:t>
            </a:r>
          </a:p>
          <a:p>
            <a:pPr marL="994410" lvl="2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Must be maintained manually as component evolves</a:t>
            </a:r>
          </a:p>
          <a:p>
            <a:pPr marL="617220" lvl="1" indent="-342900" algn="l">
              <a:buFont typeface="Wingdings" pitchFamily="2" charset="2"/>
              <a:buChar char="v"/>
            </a:pPr>
            <a:r>
              <a:rPr lang="en-US" i="1" dirty="0">
                <a:solidFill>
                  <a:srgbClr val="000000"/>
                </a:solidFill>
              </a:rPr>
              <a:t>Capture data from trusted execution of full system? </a:t>
            </a:r>
          </a:p>
          <a:p>
            <a:pPr marL="994410" lvl="2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Already have state-level checkpoint/restart layer that seems well suited.</a:t>
            </a:r>
          </a:p>
          <a:p>
            <a:pPr marL="994410" lvl="2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Practical – can leave scientists out of it</a:t>
            </a:r>
          </a:p>
          <a:p>
            <a:pPr marL="994410" lvl="2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Somewhat analogous to approach used by other tools such as KGEN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Have wanted to try this for many years, but … other priorities …</a:t>
            </a:r>
          </a:p>
          <a:p>
            <a:pPr marL="617220" lvl="1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Along came an intern (spring 2023)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dirty="0"/>
          </a:p>
          <a:p>
            <a:pPr marL="617220" lvl="1" indent="-342900" algn="l"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67BF8-9D09-7CC1-D296-7AB20B0A7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Correctness &amp; Reproducibility - Boulder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63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8E6CDEB8ED8541B7C710E57D5FF30F" ma:contentTypeVersion="18" ma:contentTypeDescription="Create a new document." ma:contentTypeScope="" ma:versionID="b5cc3a4f54c1d5ba3800778da8f2b6c9">
  <xsd:schema xmlns:xsd="http://www.w3.org/2001/XMLSchema" xmlns:xs="http://www.w3.org/2001/XMLSchema" xmlns:p="http://schemas.microsoft.com/office/2006/metadata/properties" xmlns:ns2="03a717bf-a043-4f37-8853-ec6ae64f71a0" xmlns:ns3="20c9bcb8-1af8-4526-a796-b3a4bc6d2e17" xmlns:ns4="d900e117-17a0-4b24-9e47-511ef1d02c43" targetNamespace="http://schemas.microsoft.com/office/2006/metadata/properties" ma:root="true" ma:fieldsID="7721c16a5c307fdbe18aa8e1dd7a1b61" ns2:_="" ns3:_="" ns4:_="">
    <xsd:import namespace="03a717bf-a043-4f37-8853-ec6ae64f71a0"/>
    <xsd:import namespace="20c9bcb8-1af8-4526-a796-b3a4bc6d2e17"/>
    <xsd:import namespace="d900e117-17a0-4b24-9e47-511ef1d02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Cloud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717bf-a043-4f37-8853-ec6ae64f71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loud" ma:index="21" nillable="true" ma:displayName="Cloud" ma:default="0" ma:format="Dropdown" ma:internalName="Cloud">
      <xsd:simpleType>
        <xsd:restriction base="dms:Boolea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9bcb8-1af8-4526-a796-b3a4bc6d2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758cb12-8451-4336-a5a0-8dce0c009a70}" ma:internalName="TaxCatchAll" ma:showField="CatchAllData" ma:web="20c9bcb8-1af8-4526-a796-b3a4bc6d2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a717bf-a043-4f37-8853-ec6ae64f71a0">
      <Terms xmlns="http://schemas.microsoft.com/office/infopath/2007/PartnerControls"/>
    </lcf76f155ced4ddcb4097134ff3c332f>
    <Cloud xmlns="03a717bf-a043-4f37-8853-ec6ae64f71a0">false</Cloud>
    <TaxCatchAll xmlns="d900e117-17a0-4b24-9e47-511ef1d02c43" xsi:nil="true"/>
  </documentManagement>
</p:properties>
</file>

<file path=customXml/itemProps1.xml><?xml version="1.0" encoding="utf-8"?>
<ds:datastoreItem xmlns:ds="http://schemas.openxmlformats.org/officeDocument/2006/customXml" ds:itemID="{ADE9A8CA-C574-4F6D-B06E-FEF6DEEEF96F}">
  <ds:schemaRefs>
    <ds:schemaRef ds:uri="03a717bf-a043-4f37-8853-ec6ae64f71a0"/>
    <ds:schemaRef ds:uri="20c9bcb8-1af8-4526-a796-b3a4bc6d2e17"/>
    <ds:schemaRef ds:uri="d900e117-17a0-4b24-9e47-511ef1d02c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4B4AB2B-4153-480D-8871-BB3F96FAB2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385C4D-EB77-4F66-98F2-0067E296173D}">
  <ds:schemaRefs>
    <ds:schemaRef ds:uri="03a717bf-a043-4f37-8853-ec6ae64f71a0"/>
    <ds:schemaRef ds:uri="d900e117-17a0-4b24-9e47-511ef1d02c43"/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8356</TotalTime>
  <Words>1751</Words>
  <Application>Microsoft Macintosh PowerPoint</Application>
  <PresentationFormat>Widescreen</PresentationFormat>
  <Paragraphs>329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Menlo</vt:lpstr>
      <vt:lpstr>Space Grotesk</vt:lpstr>
      <vt:lpstr>Wingdings</vt:lpstr>
      <vt:lpstr>Office Theme</vt:lpstr>
      <vt:lpstr>Component Level Testing in a  Hierarchical Architecture</vt:lpstr>
      <vt:lpstr>Background and Motivation:  GEOS</vt:lpstr>
      <vt:lpstr>Background and Motivation</vt:lpstr>
      <vt:lpstr>Story 1:  Mysterious decomposition imprint</vt:lpstr>
      <vt:lpstr>Story 2:  Layout regression failure</vt:lpstr>
      <vt:lpstr>Existing GEOS testing:  System Tests</vt:lpstr>
      <vt:lpstr>Existing GEOS tests: Unit tests</vt:lpstr>
      <vt:lpstr>How about component-level tests?</vt:lpstr>
      <vt:lpstr>A generic component-level testing framework?</vt:lpstr>
      <vt:lpstr>Leaf component: capturing functional characteristics</vt:lpstr>
      <vt:lpstr>Testing simple leaf component</vt:lpstr>
      <vt:lpstr>Non-leaf components</vt:lpstr>
      <vt:lpstr>Details details …</vt:lpstr>
      <vt:lpstr>Unfortunately, context matters</vt:lpstr>
      <vt:lpstr>Current status</vt:lpstr>
      <vt:lpstr>Summary</vt:lpstr>
      <vt:lpstr>Glossary</vt:lpstr>
      <vt:lpstr>Horror Story 1: Atmosphere-Ocean General Circulation Model and Data Assimilation System Version 2 (GEOS-S2S-2)</vt:lpstr>
      <vt:lpstr>Along comes an intern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Sterling Spangler</dc:creator>
  <cp:lastModifiedBy>Clune, Thomas L. (GSFC-6101)</cp:lastModifiedBy>
  <cp:revision>148</cp:revision>
  <dcterms:created xsi:type="dcterms:W3CDTF">2017-09-25T14:06:05Z</dcterms:created>
  <dcterms:modified xsi:type="dcterms:W3CDTF">2023-11-09T15:10:39Z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0x010100378E6CDEB8ED8541B7C710E57D5FF30F</vt:lpwstr>
  </property>
  <property fmtid="{D5CDD505-2E9C-101B-9397-08002B2CF9AE}" pid="3" name="MediaServiceImageTags">
    <vt:lpwstr/>
  </property>
</Properties>
</file>