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embeddings/Microsoft_Equation10.bin" ContentType="application/vnd.openxmlformats-officedocument.oleObject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40"/>
  </p:notesMasterIdLst>
  <p:sldIdLst>
    <p:sldId id="416" r:id="rId2"/>
    <p:sldId id="417" r:id="rId3"/>
    <p:sldId id="419" r:id="rId4"/>
    <p:sldId id="453" r:id="rId5"/>
    <p:sldId id="426" r:id="rId6"/>
    <p:sldId id="465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48" r:id="rId18"/>
    <p:sldId id="447" r:id="rId19"/>
    <p:sldId id="438" r:id="rId20"/>
    <p:sldId id="454" r:id="rId21"/>
    <p:sldId id="455" r:id="rId22"/>
    <p:sldId id="439" r:id="rId23"/>
    <p:sldId id="440" r:id="rId24"/>
    <p:sldId id="445" r:id="rId25"/>
    <p:sldId id="450" r:id="rId26"/>
    <p:sldId id="449" r:id="rId27"/>
    <p:sldId id="446" r:id="rId28"/>
    <p:sldId id="451" r:id="rId29"/>
    <p:sldId id="456" r:id="rId30"/>
    <p:sldId id="464" r:id="rId31"/>
    <p:sldId id="458" r:id="rId32"/>
    <p:sldId id="459" r:id="rId33"/>
    <p:sldId id="460" r:id="rId34"/>
    <p:sldId id="461" r:id="rId35"/>
    <p:sldId id="452" r:id="rId36"/>
    <p:sldId id="462" r:id="rId37"/>
    <p:sldId id="463" r:id="rId38"/>
    <p:sldId id="444" r:id="rId3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  <p:clrMru>
    <a:srgbClr val="1809E1"/>
    <a:srgbClr val="FF6600"/>
    <a:srgbClr val="996600"/>
    <a:srgbClr val="9966FF"/>
    <a:srgbClr val="FCAFA2"/>
    <a:srgbClr val="B21F06"/>
    <a:srgbClr val="996633"/>
    <a:srgbClr val="D72507"/>
    <a:srgbClr val="F72B09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148" autoAdjust="0"/>
    <p:restoredTop sz="96610" autoAdjust="0"/>
  </p:normalViewPr>
  <p:slideViewPr>
    <p:cSldViewPr>
      <p:cViewPr>
        <p:scale>
          <a:sx n="100" d="100"/>
          <a:sy n="100" d="100"/>
        </p:scale>
        <p:origin x="-9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notesViewPr>
    <p:cSldViewPr>
      <p:cViewPr varScale="1">
        <p:scale>
          <a:sx n="86" d="100"/>
          <a:sy n="86" d="100"/>
        </p:scale>
        <p:origin x="-540" y="-84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Relationship Id="rId2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pict"/><Relationship Id="rId5" Type="http://schemas.openxmlformats.org/officeDocument/2006/relationships/image" Target="../media/image17.pict"/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482" y="3330419"/>
            <a:ext cx="7435436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CF66BF5-6372-4E31-867E-CF4DBAC524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enough information so that you know what the tool</a:t>
            </a:r>
            <a:r>
              <a:rPr lang="en-US" baseline="0" dirty="0" smtClean="0"/>
              <a:t> is capable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9B506-622C-0C4E-92FC-42CF3948AE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97C5D-1000-234B-B9E8-715987BD4110}" type="slidenum">
              <a:rPr lang="en-US">
                <a:latin typeface="Times" pitchFamily="-97" charset="0"/>
              </a:rPr>
              <a:pPr/>
              <a:t>13</a:t>
            </a:fld>
            <a:endParaRPr lang="en-US">
              <a:latin typeface="Times" pitchFamily="-97" charset="0"/>
            </a:endParaRPr>
          </a:p>
        </p:txBody>
      </p:sp>
      <p:sp>
        <p:nvSpPr>
          <p:cNvPr id="3891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0486E-2DD2-1D41-BFE3-D52294256F34}" type="slidenum">
              <a:rPr lang="en-US">
                <a:latin typeface="Times" pitchFamily="-97" charset="0"/>
              </a:rPr>
              <a:pPr/>
              <a:t>38</a:t>
            </a:fld>
            <a:endParaRPr lang="en-US">
              <a:latin typeface="Times" pitchFamily="-97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429AD-4F96-CB43-B1F3-8FFA5DF9F909}" type="slidenum">
              <a:rPr lang="en-US">
                <a:latin typeface="Times" pitchFamily="-97" charset="0"/>
              </a:rPr>
              <a:pPr/>
              <a:t>2</a:t>
            </a:fld>
            <a:endParaRPr lang="en-US">
              <a:latin typeface="Times" pitchFamily="-97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endParaRPr lang="en-US">
              <a:latin typeface="Times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F8E2F-8E2E-7746-BEDB-E707F4224118}" type="slidenum">
              <a:rPr lang="en-US">
                <a:latin typeface="Times" pitchFamily="-97" charset="0"/>
              </a:rPr>
              <a:pPr/>
              <a:t>3</a:t>
            </a:fld>
            <a:endParaRPr lang="en-US">
              <a:latin typeface="Times" pitchFamily="-97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" pitchFamily="-97" charset="0"/>
                <a:ea typeface="ＭＳ Ｐゴシック" pitchFamily="-97" charset="-128"/>
                <a:cs typeface="ＭＳ Ｐゴシック" pitchFamily="-97" charset="-128"/>
              </a:rPr>
              <a:t>Technologies advance at different rates - not all follow Moore’s law</a:t>
            </a:r>
          </a:p>
          <a:p>
            <a:r>
              <a:rPr lang="en-US">
                <a:latin typeface="Times" pitchFamily="-97" charset="0"/>
                <a:ea typeface="ＭＳ Ｐゴシック" pitchFamily="-97" charset="-128"/>
                <a:cs typeface="ＭＳ Ｐゴシック" pitchFamily="-97" charset="-128"/>
              </a:rPr>
              <a:t>Particularly critical for interactive data analysis applications is the disparity between compute and IO. Most typically viz applications are IO bound.</a:t>
            </a:r>
          </a:p>
          <a:p>
            <a:r>
              <a:rPr lang="en-US">
                <a:latin typeface="Times" pitchFamily="-97" charset="0"/>
                <a:ea typeface="ＭＳ Ｐゴシック" pitchFamily="-97" charset="-128"/>
                <a:cs typeface="ＭＳ Ｐゴシック" pitchFamily="-97" charset="-128"/>
              </a:rPr>
              <a:t>Interestingly, GPU technology is and has been for several years, on a faster curve than CPU technology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429AD-4F96-CB43-B1F3-8FFA5DF9F909}" type="slidenum">
              <a:rPr lang="en-US">
                <a:latin typeface="Times" pitchFamily="-97" charset="0"/>
              </a:rPr>
              <a:pPr/>
              <a:t>4</a:t>
            </a:fld>
            <a:endParaRPr lang="en-US">
              <a:latin typeface="Times" pitchFamily="-97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endParaRPr lang="en-US">
              <a:latin typeface="Times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BDC67-4438-6649-89FF-BDCDD2F6B70F}" type="slidenum">
              <a:rPr lang="en-US">
                <a:latin typeface="Times" pitchFamily="-97" charset="0"/>
              </a:rPr>
              <a:pPr/>
              <a:t>5</a:t>
            </a:fld>
            <a:endParaRPr lang="en-US">
              <a:latin typeface="Times" pitchFamily="-97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pitchFamily="-97" charset="0"/>
                <a:ea typeface="ＭＳ Ｐゴシック" pitchFamily="-97" charset="-128"/>
                <a:cs typeface="ＭＳ Ｐゴシック" pitchFamily="-97" charset="-128"/>
              </a:rPr>
              <a:t>Combination of visualization and multiresolution data representation provide sufficient data reduction to enable interactive work</a:t>
            </a:r>
          </a:p>
          <a:p>
            <a:endParaRPr lang="en-US">
              <a:latin typeface="Times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r>
              <a:rPr lang="en-US">
                <a:latin typeface="Times" pitchFamily="-97" charset="0"/>
                <a:ea typeface="ＭＳ Ｐゴシック" pitchFamily="-97" charset="-128"/>
                <a:cs typeface="ＭＳ Ｐゴシック" pitchFamily="-97" charset="-128"/>
              </a:rPr>
              <a:t>Domain specific focus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DC81A-CA44-024C-9194-A1F652B94F97}" type="slidenum">
              <a:rPr lang="en-US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9C4B4-BC36-F14C-9CDF-D62924FB10BC}" type="slidenum">
              <a:rPr lang="en-US"/>
              <a:pPr/>
              <a:t>10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3E4A-CE2E-0B4C-87D6-EBFD3429D79C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48449-37EE-FA4F-A8C5-BEC6EE7A9881}" type="slidenum">
              <a:rPr lang="en-US"/>
              <a:pPr/>
              <a:t>12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DF602-738E-4BB8-9B66-A6BE50A65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B5F9-A957-4953-B2EB-5DCBFBA53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AD7B-B7E5-4950-88CE-1AE3A5B8D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35B16E-05A7-4B66-930A-9B625BE1E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3A6D92-F5AF-4A95-BEAA-956455664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3716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099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7099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F88F3E-31E2-416E-A10B-C2E28682B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2B2259-00BC-4148-A613-4DF7F12E9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099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594F5D-D544-43FE-BA64-1A4AD5F58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4782A-F400-4650-B60A-08BE3AB78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AC83B-E989-4FF8-8793-EF880FC42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E23A-7E2C-4774-8E7E-7BEB1B162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044A-F858-4A14-97B5-4903FDE83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F274-0F64-49AF-A0C7-2CD10186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92E07-3B79-4563-9F8B-3D08178AF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D272-9210-4D84-8B71-55EB01416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0CBDE-5953-46F3-9EAC-B096D310E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028B90-1AA6-4B9B-84B7-CB171BBCC2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Calibri"/>
          <a:ea typeface="+mj-ea"/>
          <a:cs typeface="Calibri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6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0.bin"/><Relationship Id="rId8" Type="http://schemas.openxmlformats.org/officeDocument/2006/relationships/oleObject" Target="../embeddings/Microsoft_Equation1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467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Preparing Data for Analysis with VAPOR</a:t>
            </a:r>
            <a:br>
              <a:rPr lang="en-US" dirty="0" smtClean="0"/>
            </a:br>
            <a:r>
              <a:rPr lang="en-US" sz="2222" dirty="0" smtClean="0">
                <a:solidFill>
                  <a:schemeClr val="tx1"/>
                </a:solidFill>
              </a:rPr>
              <a:t>Translating model data into a VAPOR Data Collection (VDC)</a:t>
            </a:r>
            <a:endParaRPr lang="en-US" sz="2222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6400800" cy="1371600"/>
          </a:xfrm>
        </p:spPr>
        <p:txBody>
          <a:bodyPr>
            <a:normAutofit/>
          </a:bodyPr>
          <a:lstStyle/>
          <a:p>
            <a:r>
              <a:rPr lang="en-US" sz="1946" u="sng" dirty="0" smtClean="0">
                <a:solidFill>
                  <a:schemeClr val="tx1"/>
                </a:solidFill>
                <a:ea typeface="ＭＳ Ｐゴシック" pitchFamily="-97" charset="-128"/>
                <a:cs typeface="ＭＳ Ｐゴシック" pitchFamily="-97" charset="-128"/>
              </a:rPr>
              <a:t>John </a:t>
            </a:r>
            <a:r>
              <a:rPr lang="en-US" sz="1946" u="sng" dirty="0" err="1" smtClean="0">
                <a:solidFill>
                  <a:schemeClr val="tx1"/>
                </a:solidFill>
                <a:ea typeface="ＭＳ Ｐゴシック" pitchFamily="-97" charset="-128"/>
                <a:cs typeface="ＭＳ Ｐゴシック" pitchFamily="-97" charset="-128"/>
              </a:rPr>
              <a:t>Clyne</a:t>
            </a:r>
            <a:r>
              <a:rPr lang="en-US" sz="1946" u="sng" dirty="0" smtClean="0">
                <a:solidFill>
                  <a:schemeClr val="tx1"/>
                </a:solidFill>
                <a:ea typeface="ＭＳ Ｐゴシック" pitchFamily="-97" charset="-128"/>
                <a:cs typeface="ＭＳ Ｐゴシック" pitchFamily="-97" charset="-128"/>
              </a:rPr>
              <a:t>, </a:t>
            </a:r>
            <a:r>
              <a:rPr lang="en-US" sz="1946" dirty="0" smtClean="0">
                <a:solidFill>
                  <a:schemeClr val="tx1"/>
                </a:solidFill>
                <a:ea typeface="ＭＳ Ｐゴシック" pitchFamily="-97" charset="-128"/>
                <a:cs typeface="ＭＳ Ｐゴシック" pitchFamily="-97" charset="-128"/>
              </a:rPr>
              <a:t>Alan Norton</a:t>
            </a:r>
          </a:p>
          <a:p>
            <a:r>
              <a:rPr lang="en-US" sz="1946" dirty="0" smtClean="0">
                <a:solidFill>
                  <a:schemeClr val="tx1"/>
                </a:solidFill>
                <a:ea typeface="ＭＳ Ｐゴシック" pitchFamily="-97" charset="-128"/>
                <a:cs typeface="ＭＳ Ｐゴシック" pitchFamily="-97" charset="-128"/>
              </a:rPr>
              <a:t>National Center for Atmospheric Research</a:t>
            </a:r>
          </a:p>
          <a:p>
            <a:r>
              <a:rPr lang="en-US" sz="1946" dirty="0" smtClean="0">
                <a:solidFill>
                  <a:schemeClr val="tx1"/>
                </a:solidFill>
                <a:ea typeface="ＭＳ Ｐゴシック" pitchFamily="-97" charset="-128"/>
                <a:cs typeface="ＭＳ Ｐゴシック" pitchFamily="-97" charset="-128"/>
              </a:rPr>
              <a:t>Boulder, CO USA</a:t>
            </a:r>
          </a:p>
          <a:p>
            <a:endParaRPr lang="en-US" dirty="0"/>
          </a:p>
        </p:txBody>
      </p:sp>
      <p:pic>
        <p:nvPicPr>
          <p:cNvPr id="6" name="Picture 5" descr="vapor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3776662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24600" y="40386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Korean Supercomputing Conference</a:t>
            </a:r>
          </a:p>
          <a:p>
            <a:r>
              <a:rPr lang="en-US" sz="1400" dirty="0" smtClean="0"/>
              <a:t>Oct 10, 2012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6172200"/>
            <a:ext cx="852714" cy="508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0201" y="5715000"/>
            <a:ext cx="6629400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 smtClean="0">
                <a:latin typeface="Calibri" pitchFamily="-112" charset="0"/>
              </a:rPr>
              <a:t>This work is funded in part through U.S. National Science Foundation grants 03-25934 and 09-06379, and through a </a:t>
            </a:r>
            <a:r>
              <a:rPr lang="en-US" sz="1400" dirty="0" err="1" smtClean="0">
                <a:latin typeface="Calibri" pitchFamily="-112" charset="0"/>
              </a:rPr>
              <a:t>TeraGrid</a:t>
            </a:r>
            <a:r>
              <a:rPr lang="en-US" sz="1400" dirty="0" smtClean="0">
                <a:latin typeface="Calibri" pitchFamily="-112" charset="0"/>
              </a:rPr>
              <a:t> GIG award, and with support from the Korean Institute for Science and Information Technology (KISTI) </a:t>
            </a:r>
            <a:endParaRPr lang="en-US" sz="1400" dirty="0"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4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21113" y="1774825"/>
            <a:ext cx="5053012" cy="4457700"/>
          </a:xfrm>
          <a:noFill/>
          <a:ln/>
        </p:spPr>
      </p:pic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5332413" y="5889625"/>
            <a:ext cx="24050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Image credit: K.H. Parker</a:t>
            </a:r>
            <a:endParaRPr lang="en-US"/>
          </a:p>
        </p:txBody>
      </p:sp>
      <p:pic>
        <p:nvPicPr>
          <p:cNvPr id="526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138113"/>
            <a:ext cx="31051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471488" y="2744788"/>
            <a:ext cx="2578100" cy="5810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Fourier transform basis function: sine, cosine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4645025" y="1128713"/>
            <a:ext cx="3792538" cy="5810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A </a:t>
            </a:r>
            <a:r>
              <a:rPr lang="en-US" sz="1600" b="1" dirty="0"/>
              <a:t>very </a:t>
            </a:r>
            <a:r>
              <a:rPr lang="en-US" sz="1600" dirty="0"/>
              <a:t>small sampling of wavelet</a:t>
            </a:r>
            <a:r>
              <a:rPr lang="en-US" sz="1600" dirty="0" smtClean="0"/>
              <a:t> basis </a:t>
            </a:r>
            <a:r>
              <a:rPr lang="en-US" sz="1600" dirty="0"/>
              <a:t>functions</a:t>
            </a:r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704850" y="4238022"/>
            <a:ext cx="2578100" cy="156966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Compact support of wavelets enables efficient transforms and ability of wavelet transforms to isolate signal components in time (space)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Wavelet compression and progressive access (1)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b="1" dirty="0">
                <a:ea typeface="ＭＳ Ｐゴシック" pitchFamily="-109" charset="-128"/>
                <a:cs typeface="ＭＳ Ｐゴシック" pitchFamily="-109" charset="-128"/>
              </a:rPr>
              <a:t>Frequency truncation method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Truncate “</a:t>
            </a:r>
            <a:r>
              <a:rPr lang="en-US" i="1" dirty="0" err="1">
                <a:ea typeface="ＭＳ Ｐゴシック" pitchFamily="-109" charset="-128"/>
                <a:cs typeface="ＭＳ Ｐゴシック" pitchFamily="-109" charset="-128"/>
              </a:rPr>
              <a:t>j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” parameter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in expansion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>
              <a:buFontTx/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Provides coarsened 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approximation of signal 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at power-of-two increments</a:t>
            </a:r>
          </a:p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Good </a:t>
            </a:r>
          </a:p>
          <a:p>
            <a:pPr lvl="1"/>
            <a:r>
              <a:rPr lang="en-US" dirty="0" smtClean="0"/>
              <a:t>Simple to implement</a:t>
            </a:r>
          </a:p>
          <a:p>
            <a:pPr lvl="1"/>
            <a:r>
              <a:rPr lang="en-US" dirty="0" smtClean="0"/>
              <a:t>Extremely computationally efficient (much faster than reading data)</a:t>
            </a:r>
          </a:p>
          <a:p>
            <a:pPr lvl="1"/>
            <a:r>
              <a:rPr lang="en-US" dirty="0" smtClean="0"/>
              <a:t>Retained coefficients are implicitly addressed =&gt; no additional storage required</a:t>
            </a:r>
          </a:p>
          <a:p>
            <a:pPr lvl="1"/>
            <a:r>
              <a:rPr lang="en-US" dirty="0" smtClean="0"/>
              <a:t>Progressive refinement readily provided</a:t>
            </a:r>
          </a:p>
          <a:p>
            <a:pPr lvl="1"/>
            <a:r>
              <a:rPr lang="en-US" b="1" dirty="0" smtClean="0"/>
              <a:t>Perfect reconstruction</a:t>
            </a:r>
          </a:p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Not so good: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r>
              <a:rPr lang="en-US" dirty="0"/>
              <a:t>Limited to power-of-two</a:t>
            </a:r>
            <a:r>
              <a:rPr lang="en-US" dirty="0" smtClean="0"/>
              <a:t> grid reductions</a:t>
            </a:r>
          </a:p>
          <a:p>
            <a:pPr lvl="1"/>
            <a:r>
              <a:rPr lang="en-US" dirty="0" smtClean="0"/>
              <a:t>Quality of approximations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33600" y="1752600"/>
            <a:ext cx="3470275" cy="639762"/>
            <a:chOff x="2133600" y="1752600"/>
            <a:chExt cx="3470275" cy="639762"/>
          </a:xfrm>
        </p:grpSpPr>
        <p:graphicFrame>
          <p:nvGraphicFramePr>
            <p:cNvPr id="68610" name="Object 2"/>
            <p:cNvGraphicFramePr>
              <a:graphicFrameLocks noChangeAspect="1"/>
            </p:cNvGraphicFramePr>
            <p:nvPr/>
          </p:nvGraphicFramePr>
          <p:xfrm>
            <a:off x="2133600" y="1752600"/>
            <a:ext cx="3381375" cy="639762"/>
          </p:xfrm>
          <a:graphic>
            <a:graphicData uri="http://schemas.openxmlformats.org/presentationml/2006/ole">
              <p:oleObj spid="_x0000_s1666050" name="Equation" r:id="rId4" imgW="2489200" imgH="469900" progId="Equation.3">
                <p:embed/>
              </p:oleObj>
            </a:graphicData>
          </a:graphic>
        </p:graphicFrame>
        <p:sp>
          <p:nvSpPr>
            <p:cNvPr id="68615" name="Rectangle 5"/>
            <p:cNvSpPr>
              <a:spLocks noChangeArrowheads="1"/>
            </p:cNvSpPr>
            <p:nvPr/>
          </p:nvSpPr>
          <p:spPr bwMode="auto">
            <a:xfrm>
              <a:off x="4114800" y="1752600"/>
              <a:ext cx="1489075" cy="639762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995363"/>
            <a:ext cx="8178800" cy="973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>
                <a:ea typeface="ＭＳ Ｐゴシック" pitchFamily="-109" charset="-128"/>
                <a:cs typeface="ＭＳ Ｐゴシック" pitchFamily="-109" charset="-128"/>
              </a:rPr>
              <a:t>Goal: prioritize coefficients used in linear </a:t>
            </a:r>
            <a:r>
              <a:rPr lang="en-US" sz="1800" dirty="0" smtClean="0">
                <a:ea typeface="ＭＳ Ｐゴシック" pitchFamily="-109" charset="-128"/>
                <a:cs typeface="ＭＳ Ｐゴシック" pitchFamily="-109" charset="-128"/>
              </a:rPr>
              <a:t>expansion based on contribution to signal</a:t>
            </a:r>
            <a:endParaRPr lang="en-US" sz="18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071563" y="1514475"/>
          <a:ext cx="2459037" cy="550863"/>
        </p:xfrm>
        <a:graphic>
          <a:graphicData uri="http://schemas.openxmlformats.org/presentationml/2006/ole">
            <p:oleObj spid="_x0000_s1668098" name="Equation" r:id="rId4" imgW="1930400" imgH="431800" progId="Equation.3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233863" y="1508125"/>
          <a:ext cx="3810000" cy="565150"/>
        </p:xfrm>
        <a:graphic>
          <a:graphicData uri="http://schemas.openxmlformats.org/presentationml/2006/ole">
            <p:oleObj spid="_x0000_s1668099" name="Equation" r:id="rId5" imgW="2997200" imgH="44450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920316" y="3547882"/>
          <a:ext cx="5972175" cy="620713"/>
        </p:xfrm>
        <a:graphic>
          <a:graphicData uri="http://schemas.openxmlformats.org/presentationml/2006/ole">
            <p:oleObj spid="_x0000_s1668101" name="Equation" r:id="rId6" imgW="4394200" imgH="457200" progId="Equation.3">
              <p:embed/>
            </p:oleObj>
          </a:graphicData>
        </a:graphic>
      </p:graphicFrame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673100" y="2917031"/>
            <a:ext cx="423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If </a:t>
            </a:r>
            <a:r>
              <a:rPr lang="en-US" i="1" dirty="0" err="1">
                <a:sym typeface="Symbol" pitchFamily="-109" charset="2"/>
              </a:rPr>
              <a:t>u(t</a:t>
            </a:r>
            <a:r>
              <a:rPr lang="en-US" i="1" dirty="0" smtClean="0">
                <a:sym typeface="Symbol" pitchFamily="-109" charset="2"/>
              </a:rPr>
              <a:t>)</a:t>
            </a:r>
            <a:r>
              <a:rPr lang="en-US" dirty="0" smtClean="0">
                <a:sym typeface="Symbol" pitchFamily="-109" charset="2"/>
              </a:rPr>
              <a:t> are </a:t>
            </a:r>
            <a:r>
              <a:rPr lang="en-US" i="1" dirty="0" err="1">
                <a:sym typeface="Symbol" pitchFamily="-109" charset="2"/>
              </a:rPr>
              <a:t>orthonormal</a:t>
            </a:r>
            <a:r>
              <a:rPr lang="en-US" dirty="0">
                <a:sym typeface="Symbol" pitchFamily="-109" charset="2"/>
              </a:rPr>
              <a:t>, </a:t>
            </a:r>
            <a:r>
              <a:rPr lang="en-US" dirty="0" smtClean="0">
                <a:sym typeface="Symbol" pitchFamily="-109" charset="2"/>
              </a:rPr>
              <a:t>then:</a:t>
            </a:r>
            <a:endParaRPr lang="en-US" dirty="0"/>
          </a:p>
        </p:txBody>
      </p:sp>
      <p:sp>
        <p:nvSpPr>
          <p:cNvPr id="70667" name="Text Box 10"/>
          <p:cNvSpPr txBox="1">
            <a:spLocks noChangeArrowheads="1"/>
          </p:cNvSpPr>
          <p:nvPr/>
        </p:nvSpPr>
        <p:spPr bwMode="auto">
          <a:xfrm>
            <a:off x="701675" y="4792133"/>
            <a:ext cx="7618413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The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  <a:r>
              <a:rPr lang="en-US" i="1" baseline="30000" dirty="0" smtClean="0"/>
              <a:t>2</a:t>
            </a:r>
            <a:r>
              <a:rPr lang="en-US" dirty="0" smtClean="0"/>
              <a:t> error </a:t>
            </a:r>
            <a:r>
              <a:rPr lang="en-US" dirty="0"/>
              <a:t>is the sum of the squares of the coefficients we leave out!</a:t>
            </a:r>
          </a:p>
          <a:p>
            <a:pPr>
              <a:buFontTx/>
              <a:buChar char="•"/>
            </a:pPr>
            <a:r>
              <a:rPr lang="en-US" dirty="0"/>
              <a:t> So to minimize the L</a:t>
            </a:r>
            <a:r>
              <a:rPr lang="en-US" baseline="30000" dirty="0"/>
              <a:t>2</a:t>
            </a:r>
            <a:r>
              <a:rPr lang="en-US" dirty="0"/>
              <a:t> error, we simply </a:t>
            </a:r>
            <a:r>
              <a:rPr lang="en-US" dirty="0">
                <a:solidFill>
                  <a:srgbClr val="FF2424"/>
                </a:solidFill>
              </a:rPr>
              <a:t>discard</a:t>
            </a:r>
            <a:r>
              <a:rPr lang="en-US" dirty="0"/>
              <a:t> (or </a:t>
            </a:r>
            <a:r>
              <a:rPr lang="en-US" dirty="0">
                <a:solidFill>
                  <a:srgbClr val="FF2424"/>
                </a:solidFill>
              </a:rPr>
              <a:t>delay</a:t>
            </a:r>
            <a:r>
              <a:rPr lang="en-US" dirty="0"/>
              <a:t> transfer) the smallest coefficients!</a:t>
            </a:r>
          </a:p>
          <a:p>
            <a:pPr>
              <a:buFontTx/>
              <a:buChar char="•"/>
            </a:pPr>
            <a:r>
              <a:rPr lang="en-US" dirty="0"/>
              <a:t> If discarded coefficients are zero, there is no information loss!</a:t>
            </a: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5722938" y="2824679"/>
          <a:ext cx="3128962" cy="554037"/>
        </p:xfrm>
        <a:graphic>
          <a:graphicData uri="http://schemas.openxmlformats.org/presentationml/2006/ole">
            <p:oleObj spid="_x0000_s1668102" name="Equation" r:id="rId7" imgW="2514600" imgH="444500" progId="Equation.3">
              <p:embed/>
            </p:oleObj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673100" y="2278064"/>
            <a:ext cx="3582988" cy="431800"/>
            <a:chOff x="714375" y="2312988"/>
            <a:chExt cx="3582988" cy="431800"/>
          </a:xfrm>
        </p:grpSpPr>
        <p:graphicFrame>
          <p:nvGraphicFramePr>
            <p:cNvPr id="70660" name="Object 4"/>
            <p:cNvGraphicFramePr>
              <a:graphicFrameLocks noChangeAspect="1"/>
            </p:cNvGraphicFramePr>
            <p:nvPr/>
          </p:nvGraphicFramePr>
          <p:xfrm>
            <a:off x="2760663" y="2312988"/>
            <a:ext cx="1536700" cy="431800"/>
          </p:xfrm>
          <a:graphic>
            <a:graphicData uri="http://schemas.openxmlformats.org/presentationml/2006/ole">
              <p:oleObj spid="_x0000_s1668100" name="Equation" r:id="rId8" imgW="1130300" imgH="317500" progId="Equation.3">
                <p:embed/>
              </p:oleObj>
            </a:graphicData>
          </a:graphic>
        </p:graphicFrame>
        <p:sp>
          <p:nvSpPr>
            <p:cNvPr id="70668" name="Text Box 13"/>
            <p:cNvSpPr txBox="1">
              <a:spLocks noChangeArrowheads="1"/>
            </p:cNvSpPr>
            <p:nvPr/>
          </p:nvSpPr>
          <p:spPr bwMode="auto">
            <a:xfrm>
              <a:off x="714375" y="2344222"/>
              <a:ext cx="17895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i="1" dirty="0"/>
                <a:t>L</a:t>
              </a:r>
              <a:r>
                <a:rPr lang="en-US" i="1" baseline="30000" dirty="0"/>
                <a:t>2</a:t>
              </a:r>
              <a:r>
                <a:rPr lang="en-US" dirty="0"/>
                <a:t> error given by:</a:t>
              </a:r>
            </a:p>
          </p:txBody>
        </p:sp>
      </p:grpSp>
      <p:sp>
        <p:nvSpPr>
          <p:cNvPr id="70669" name="Rectangle 15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003300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Wavelet compression and progressive access (2)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b="1" dirty="0">
                <a:ea typeface="ＭＳ Ｐゴシック" pitchFamily="-109" charset="-128"/>
                <a:cs typeface="ＭＳ Ｐゴシック" pitchFamily="-109" charset="-128"/>
              </a:rPr>
              <a:t>Coefficient prioritization method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>
            <a:normAutofit fontScale="90000"/>
          </a:bodyPr>
          <a:lstStyle/>
          <a:p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A simulated solar thermal </a:t>
            </a:r>
            <a:r>
              <a:rPr lang="en-US" sz="2400" dirty="0">
                <a:ea typeface="ＭＳ Ｐゴシック" pitchFamily="-97" charset="-128"/>
                <a:cs typeface="ＭＳ Ｐゴシック" pitchFamily="-97" charset="-128"/>
              </a:rPr>
              <a:t>plume at varying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 grid resolutions provided Compression: </a:t>
            </a:r>
            <a:r>
              <a:rPr lang="en-US" sz="2400" b="1" i="1" dirty="0" smtClean="0">
                <a:ea typeface="ＭＳ Ｐゴシック" pitchFamily="-97" charset="-128"/>
                <a:cs typeface="ＭＳ Ｐゴシック" pitchFamily="-97" charset="-128"/>
              </a:rPr>
              <a:t>Frequency Truncation</a:t>
            </a:r>
            <a:endParaRPr lang="en-US" b="1" i="1" dirty="0"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37893" name="Picture 3" descr="plumes_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1" y="1818032"/>
            <a:ext cx="6897688" cy="429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6880265" y="6096000"/>
            <a:ext cx="10668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504</a:t>
            </a:r>
            <a:r>
              <a:rPr lang="en-US" sz="1600" baseline="30000" dirty="0"/>
              <a:t>2</a:t>
            </a:r>
            <a:r>
              <a:rPr lang="en-US" sz="1600" dirty="0"/>
              <a:t>x2048</a:t>
            </a:r>
          </a:p>
          <a:p>
            <a:pPr algn="ctr"/>
            <a:r>
              <a:rPr lang="en-US" sz="1600" dirty="0"/>
              <a:t>(native)</a:t>
            </a:r>
            <a:endParaRPr lang="en-US" dirty="0"/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4876800" y="6096000"/>
            <a:ext cx="1162130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252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x1024</a:t>
            </a:r>
          </a:p>
          <a:p>
            <a:pPr algn="ctr"/>
            <a:r>
              <a:rPr lang="en-US" sz="1600" dirty="0" smtClean="0"/>
              <a:t>(8:1)</a:t>
            </a:r>
            <a:endParaRPr lang="en-US" dirty="0"/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073307" y="6096000"/>
            <a:ext cx="1048016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126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x512</a:t>
            </a:r>
          </a:p>
          <a:p>
            <a:pPr algn="ctr"/>
            <a:r>
              <a:rPr lang="en-US" sz="1600" dirty="0" smtClean="0"/>
              <a:t>(64:1)</a:t>
            </a:r>
            <a:endParaRPr lang="en-US" dirty="0"/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941928" y="6096000"/>
            <a:ext cx="1792879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63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x256</a:t>
            </a:r>
          </a:p>
          <a:p>
            <a:pPr algn="ctr"/>
            <a:r>
              <a:rPr lang="en-US" sz="1600" dirty="0" smtClean="0"/>
              <a:t>reduction: (512:1)</a:t>
            </a:r>
            <a:endParaRPr lang="en-US" dirty="0"/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1060451" y="1245671"/>
            <a:ext cx="6897687" cy="36933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What have we lost???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819275" y="1628775"/>
            <a:ext cx="5584825" cy="155575"/>
            <a:chOff x="1819275" y="1473200"/>
            <a:chExt cx="5584825" cy="155575"/>
          </a:xfrm>
        </p:grpSpPr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>
              <a:off x="1819275" y="1473200"/>
              <a:ext cx="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>
              <a:off x="7404100" y="1473200"/>
              <a:ext cx="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1" name="Line 11"/>
            <p:cNvSpPr>
              <a:spLocks noChangeShapeType="1"/>
            </p:cNvSpPr>
            <p:nvPr/>
          </p:nvSpPr>
          <p:spPr bwMode="auto">
            <a:xfrm>
              <a:off x="3679825" y="1473200"/>
              <a:ext cx="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2" name="Line 12"/>
            <p:cNvSpPr>
              <a:spLocks noChangeShapeType="1"/>
            </p:cNvSpPr>
            <p:nvPr/>
          </p:nvSpPr>
          <p:spPr bwMode="auto">
            <a:xfrm>
              <a:off x="5541963" y="1473200"/>
              <a:ext cx="0" cy="155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Integration of magnetic </a:t>
            </a:r>
            <a:r>
              <a:rPr lang="en-US" sz="2400" dirty="0">
                <a:ea typeface="ＭＳ Ｐゴシック" pitchFamily="-97" charset="-128"/>
                <a:cs typeface="ＭＳ Ｐゴシック" pitchFamily="-97" charset="-128"/>
              </a:rPr>
              <a:t>field 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lines </a:t>
            </a:r>
            <a:b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</a:b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Compression: </a:t>
            </a:r>
            <a:r>
              <a:rPr lang="en-US" sz="2400" b="1" dirty="0" smtClean="0">
                <a:ea typeface="ＭＳ Ｐゴシック" pitchFamily="-97" charset="-128"/>
                <a:cs typeface="ＭＳ Ｐゴシック" pitchFamily="-97" charset="-128"/>
              </a:rPr>
              <a:t>frequency truncation</a:t>
            </a:r>
            <a:endParaRPr lang="en-US" sz="2400" b="1" dirty="0"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1688" y="925513"/>
            <a:ext cx="5802312" cy="5932487"/>
            <a:chOff x="507" y="583"/>
            <a:chExt cx="3655" cy="3737"/>
          </a:xfrm>
        </p:grpSpPr>
        <p:pic>
          <p:nvPicPr>
            <p:cNvPr id="39944" name="Picture 4" descr="res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" y="584"/>
              <a:ext cx="1722" cy="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5" descr="res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0" y="583"/>
              <a:ext cx="1722" cy="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6" descr="res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" y="2594"/>
              <a:ext cx="1722" cy="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7" name="Picture 7" descr="re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0" y="2594"/>
              <a:ext cx="1722" cy="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8" name="Text Box 8"/>
            <p:cNvSpPr txBox="1">
              <a:spLocks noChangeArrowheads="1"/>
            </p:cNvSpPr>
            <p:nvPr/>
          </p:nvSpPr>
          <p:spPr bwMode="auto">
            <a:xfrm>
              <a:off x="3612" y="3931"/>
              <a:ext cx="48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1536</a:t>
              </a:r>
              <a:r>
                <a:rPr lang="en-US" baseline="30000"/>
                <a:t>3</a:t>
              </a:r>
              <a:endParaRPr lang="en-US"/>
            </a:p>
          </p:txBody>
        </p:sp>
        <p:sp>
          <p:nvSpPr>
            <p:cNvPr id="39949" name="Text Box 9"/>
            <p:cNvSpPr txBox="1">
              <a:spLocks noChangeArrowheads="1"/>
            </p:cNvSpPr>
            <p:nvPr/>
          </p:nvSpPr>
          <p:spPr bwMode="auto">
            <a:xfrm>
              <a:off x="1740" y="3971"/>
              <a:ext cx="40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768</a:t>
              </a:r>
              <a:r>
                <a:rPr lang="en-US" baseline="30000"/>
                <a:t>3</a:t>
              </a:r>
              <a:endParaRPr lang="en-US"/>
            </a:p>
          </p:txBody>
        </p:sp>
        <p:sp>
          <p:nvSpPr>
            <p:cNvPr id="39950" name="Text Box 10"/>
            <p:cNvSpPr txBox="1">
              <a:spLocks noChangeArrowheads="1"/>
            </p:cNvSpPr>
            <p:nvPr/>
          </p:nvSpPr>
          <p:spPr bwMode="auto">
            <a:xfrm>
              <a:off x="3692" y="2003"/>
              <a:ext cx="40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384</a:t>
              </a:r>
              <a:r>
                <a:rPr lang="en-US" baseline="30000"/>
                <a:t>3</a:t>
              </a:r>
              <a:endParaRPr lang="en-US"/>
            </a:p>
          </p:txBody>
        </p:sp>
        <p:sp>
          <p:nvSpPr>
            <p:cNvPr id="39951" name="Text Box 11"/>
            <p:cNvSpPr txBox="1">
              <a:spLocks noChangeArrowheads="1"/>
            </p:cNvSpPr>
            <p:nvPr/>
          </p:nvSpPr>
          <p:spPr bwMode="auto">
            <a:xfrm>
              <a:off x="1740" y="1995"/>
              <a:ext cx="40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192</a:t>
              </a:r>
              <a:r>
                <a:rPr lang="en-US" baseline="30000"/>
                <a:t>3</a:t>
              </a: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1150" y="3692525"/>
            <a:ext cx="1928813" cy="2166938"/>
            <a:chOff x="380" y="886"/>
            <a:chExt cx="1215" cy="1365"/>
          </a:xfrm>
        </p:grpSpPr>
        <p:pic>
          <p:nvPicPr>
            <p:cNvPr id="39942" name="Picture 13" descr="ful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0" y="886"/>
              <a:ext cx="1215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1342" y="1618"/>
              <a:ext cx="185" cy="16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41" name="Text Box 15"/>
          <p:cNvSpPr txBox="1">
            <a:spLocks noChangeArrowheads="1"/>
          </p:cNvSpPr>
          <p:nvPr/>
        </p:nvSpPr>
        <p:spPr bwMode="auto">
          <a:xfrm>
            <a:off x="427038" y="1471613"/>
            <a:ext cx="2698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1536</a:t>
            </a:r>
            <a:r>
              <a:rPr lang="en-US" baseline="30000"/>
              <a:t>3</a:t>
            </a:r>
            <a:r>
              <a:rPr lang="en-US"/>
              <a:t> MHD Simulation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4th order Runge-Kutte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Mininni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a typeface="ＭＳ Ｐゴシック" pitchFamily="-109" charset="-128"/>
                <a:cs typeface="ＭＳ Ｐゴシック" pitchFamily="-109" charset="-128"/>
              </a:rPr>
              <a:t>Frequency </a:t>
            </a:r>
            <a:r>
              <a:rPr lang="en-US" sz="2400" dirty="0" err="1" smtClean="0">
                <a:ea typeface="ＭＳ Ｐゴシック" pitchFamily="-109" charset="-128"/>
                <a:cs typeface="ＭＳ Ｐゴシック" pitchFamily="-109" charset="-128"/>
              </a:rPr>
              <a:t>vs</a:t>
            </a: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 b="1" dirty="0" smtClean="0">
                <a:ea typeface="ＭＳ Ｐゴシック" pitchFamily="-109" charset="-128"/>
                <a:cs typeface="ＭＳ Ｐゴシック" pitchFamily="-109" charset="-128"/>
              </a:rPr>
              <a:t>coefficient prioritization</a:t>
            </a: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64:1 Compression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</a:br>
            <a:endParaRPr lang="en-US" sz="1400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pic>
        <p:nvPicPr>
          <p:cNvPr id="83973" name="Picture 4" descr="compare_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5163"/>
            <a:ext cx="914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849688" y="50514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No compression</a:t>
            </a:r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647700" y="5051425"/>
            <a:ext cx="191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Frequency truncation</a:t>
            </a:r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604000" y="5038725"/>
            <a:ext cx="219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Coefficient prioritization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4711" y="5774267"/>
            <a:ext cx="598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1024</a:t>
            </a:r>
            <a:r>
              <a:rPr lang="en-US" baseline="30000" dirty="0" smtClean="0">
                <a:ea typeface="ＭＳ Ｐゴシック" pitchFamily="-109" charset="-128"/>
                <a:cs typeface="ＭＳ Ｐゴシック" pitchFamily="-109" charset="-128"/>
              </a:rPr>
              <a:t>3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Taylor-Green turbulence (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enstrophy</a:t>
            </a:r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 field) </a:t>
            </a:r>
            <a:r>
              <a:rPr lang="en-US" sz="1200" dirty="0" smtClean="0">
                <a:ea typeface="ＭＳ Ｐゴシック" pitchFamily="-109" charset="-128"/>
                <a:cs typeface="ＭＳ Ｐゴシック" pitchFamily="-109" charset="-128"/>
              </a:rPr>
              <a:t>[P. </a:t>
            </a:r>
            <a:r>
              <a:rPr lang="en-US" sz="1200" dirty="0" err="1" smtClean="0">
                <a:ea typeface="ＭＳ Ｐゴシック" pitchFamily="-109" charset="-128"/>
                <a:cs typeface="ＭＳ Ｐゴシック" pitchFamily="-109" charset="-128"/>
              </a:rPr>
              <a:t>Mininni</a:t>
            </a:r>
            <a:r>
              <a:rPr lang="en-US" sz="1200" dirty="0" smtClean="0">
                <a:ea typeface="ＭＳ Ｐゴシック" pitchFamily="-109" charset="-128"/>
                <a:cs typeface="ＭＳ Ｐゴシック" pitchFamily="-109" charset="-128"/>
              </a:rPr>
              <a:t>, 2006]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4096</a:t>
            </a:r>
            <a:r>
              <a:rPr lang="en-US" sz="1800" baseline="30000" dirty="0" smtClean="0"/>
              <a:t>3 </a:t>
            </a:r>
            <a:r>
              <a:rPr lang="en-US" sz="1800" dirty="0" smtClean="0"/>
              <a:t>Homogenous turbulence simulation </a:t>
            </a:r>
            <a:br>
              <a:rPr lang="en-US" sz="1800" dirty="0" smtClean="0"/>
            </a:br>
            <a:r>
              <a:rPr lang="en-US" sz="1800" dirty="0" smtClean="0"/>
              <a:t>Volume rendering of original </a:t>
            </a:r>
            <a:r>
              <a:rPr lang="en-US" sz="1800" dirty="0" err="1" smtClean="0"/>
              <a:t>enstrophy</a:t>
            </a:r>
            <a:r>
              <a:rPr lang="en-US" sz="1800" dirty="0" smtClean="0"/>
              <a:t> field and 800:1 compressed field</a:t>
            </a:r>
            <a:endParaRPr lang="en-US" sz="1800" baseline="30000" dirty="0"/>
          </a:p>
        </p:txBody>
      </p:sp>
      <p:pic>
        <p:nvPicPr>
          <p:cNvPr id="7" name="Picture 6" descr="PKYe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22078"/>
            <a:ext cx="8077200" cy="4441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606396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provided by P.K. </a:t>
            </a:r>
            <a:r>
              <a:rPr lang="en-US" sz="1400" dirty="0" err="1" smtClean="0"/>
              <a:t>Yeung</a:t>
            </a:r>
            <a:r>
              <a:rPr lang="en-US" sz="1400" dirty="0" smtClean="0"/>
              <a:t> at Georgia Tech and Diego </a:t>
            </a:r>
            <a:r>
              <a:rPr lang="en-US" sz="1400" dirty="0" err="1" smtClean="0"/>
              <a:t>Donzis</a:t>
            </a:r>
            <a:r>
              <a:rPr lang="en-US" sz="1400" dirty="0" smtClean="0"/>
              <a:t> at Texas A&amp;M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60267" y="1263134"/>
            <a:ext cx="224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Original: 275GBs/field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252746"/>
            <a:ext cx="328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800:1 compressed: 0.34GBs/field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VAPOR Data Collection (type 2)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en-US" dirty="0" smtClean="0"/>
              <a:t>Supports progressive data access based on wavelets</a:t>
            </a:r>
          </a:p>
          <a:p>
            <a:r>
              <a:rPr lang="en-US" dirty="0" smtClean="0"/>
              <a:t>Two types of refinement (quality) control: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refinement level </a:t>
            </a:r>
            <a:r>
              <a:rPr lang="en-US" dirty="0" smtClean="0"/>
              <a:t>(</a:t>
            </a:r>
            <a:r>
              <a:rPr lang="en-US" b="1" dirty="0" smtClean="0"/>
              <a:t>frequency truncation</a:t>
            </a:r>
            <a:r>
              <a:rPr lang="en-US" dirty="0" smtClean="0"/>
              <a:t>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i="1" dirty="0" smtClean="0"/>
              <a:t>level-of-detail </a:t>
            </a:r>
            <a:r>
              <a:rPr lang="en-US" dirty="0" smtClean="0"/>
              <a:t>(</a:t>
            </a:r>
            <a:r>
              <a:rPr lang="en-US" b="1" dirty="0" smtClean="0"/>
              <a:t>coefficient prioritization</a:t>
            </a:r>
            <a:r>
              <a:rPr lang="en-US" dirty="0" smtClean="0"/>
              <a:t>)</a:t>
            </a:r>
          </a:p>
          <a:p>
            <a:pPr marL="514350" indent="-457200"/>
            <a:r>
              <a:rPr lang="en-US" dirty="0" smtClean="0"/>
              <a:t>Both </a:t>
            </a:r>
            <a:r>
              <a:rPr lang="en-US" i="1" dirty="0" smtClean="0"/>
              <a:t>refinement level </a:t>
            </a:r>
            <a:r>
              <a:rPr lang="en-US" dirty="0" smtClean="0"/>
              <a:t>(</a:t>
            </a:r>
            <a:r>
              <a:rPr lang="en-US" b="1" dirty="0" smtClean="0"/>
              <a:t>ref</a:t>
            </a:r>
            <a:r>
              <a:rPr lang="en-US" dirty="0" smtClean="0"/>
              <a:t>) and </a:t>
            </a:r>
            <a:r>
              <a:rPr lang="en-US" i="1" dirty="0" smtClean="0"/>
              <a:t>level-of-detail </a:t>
            </a:r>
            <a:r>
              <a:rPr lang="en-US" dirty="0" smtClean="0"/>
              <a:t>(</a:t>
            </a:r>
            <a:r>
              <a:rPr lang="en-US" b="1" dirty="0" err="1" smtClean="0"/>
              <a:t>lod</a:t>
            </a:r>
            <a:r>
              <a:rPr lang="en-US" dirty="0" smtClean="0"/>
              <a:t>) effect data approximation quality. But…</a:t>
            </a:r>
          </a:p>
          <a:p>
            <a:pPr marL="914400" lvl="1" indent="-457200"/>
            <a:r>
              <a:rPr lang="en-US" b="1" dirty="0" smtClean="0"/>
              <a:t>ref</a:t>
            </a:r>
            <a:r>
              <a:rPr lang="en-US" dirty="0" smtClean="0"/>
              <a:t>: determines the number of grid points used in an approximation</a:t>
            </a:r>
          </a:p>
          <a:p>
            <a:pPr marL="1314450" lvl="2" indent="-457200"/>
            <a:r>
              <a:rPr lang="en-US" dirty="0" smtClean="0"/>
              <a:t>impacts </a:t>
            </a:r>
            <a:r>
              <a:rPr lang="en-US" b="1" dirty="0" smtClean="0"/>
              <a:t>memory </a:t>
            </a:r>
            <a:r>
              <a:rPr lang="en-US" dirty="0" smtClean="0"/>
              <a:t>(RAM) and </a:t>
            </a:r>
            <a:r>
              <a:rPr lang="en-US" b="1" dirty="0" smtClean="0"/>
              <a:t>compute </a:t>
            </a:r>
            <a:r>
              <a:rPr lang="en-US" dirty="0" smtClean="0"/>
              <a:t>requirements</a:t>
            </a:r>
          </a:p>
          <a:p>
            <a:pPr marL="914400" lvl="1" indent="-457200"/>
            <a:r>
              <a:rPr lang="en-US" b="1" dirty="0" err="1" smtClean="0"/>
              <a:t>lod</a:t>
            </a:r>
            <a:r>
              <a:rPr lang="en-US" dirty="0" smtClean="0"/>
              <a:t>: determines the number of wavelet coefficients read from the VDC</a:t>
            </a:r>
          </a:p>
          <a:p>
            <a:pPr marL="1314450" lvl="2" indent="-457200"/>
            <a:r>
              <a:rPr lang="en-US" dirty="0" smtClean="0"/>
              <a:t>only impacts </a:t>
            </a:r>
            <a:r>
              <a:rPr lang="en-US" b="1" dirty="0" smtClean="0"/>
              <a:t>storage </a:t>
            </a:r>
            <a:r>
              <a:rPr lang="en-US" dirty="0" smtClean="0"/>
              <a:t>requirements, and consequently </a:t>
            </a:r>
            <a:r>
              <a:rPr lang="en-US" b="1" dirty="0" smtClean="0"/>
              <a:t>I/O bandwidth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274-0F64-49AF-A0C7-2CD1018635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Turbulence live demo (revisited)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3810000" cy="4525963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Type 2 VDC contains:</a:t>
            </a:r>
          </a:p>
          <a:p>
            <a:pPr lvl="1"/>
            <a:r>
              <a:rPr lang="en-US" dirty="0" smtClean="0"/>
              <a:t>1536^3 grid</a:t>
            </a:r>
          </a:p>
          <a:p>
            <a:pPr lvl="1"/>
            <a:r>
              <a:rPr lang="en-US" dirty="0" smtClean="0"/>
              <a:t>one variable (</a:t>
            </a:r>
            <a:r>
              <a:rPr lang="en-US" dirty="0" err="1" smtClean="0"/>
              <a:t>vx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``</a:t>
            </a:r>
            <a:r>
              <a:rPr lang="en-US" dirty="0" err="1" smtClean="0"/>
              <a:t>lods</a:t>
            </a:r>
            <a:r>
              <a:rPr lang="en-US" dirty="0" smtClean="0"/>
              <a:t>’’</a:t>
            </a:r>
          </a:p>
          <a:p>
            <a:pPr lvl="2"/>
            <a:r>
              <a:rPr lang="en-US" dirty="0" smtClean="0"/>
              <a:t>500:1 (43 MB)</a:t>
            </a:r>
          </a:p>
          <a:p>
            <a:pPr lvl="2"/>
            <a:r>
              <a:rPr lang="en-US" dirty="0" smtClean="0"/>
              <a:t>100:1 (173 MB)</a:t>
            </a:r>
          </a:p>
          <a:p>
            <a:pPr lvl="2"/>
            <a:r>
              <a:rPr lang="en-US" dirty="0" smtClean="0"/>
              <a:t>10:1 (1.9 GB)</a:t>
            </a:r>
          </a:p>
          <a:p>
            <a:pPr lvl="2"/>
            <a:r>
              <a:rPr lang="en-US" dirty="0" smtClean="0"/>
              <a:t>1:1 (12 GB)</a:t>
            </a:r>
          </a:p>
          <a:p>
            <a:pPr lvl="1"/>
            <a:r>
              <a:rPr lang="en-US" dirty="0" smtClean="0"/>
              <a:t>4 ``refs’’ grids</a:t>
            </a:r>
          </a:p>
          <a:p>
            <a:pPr lvl="2"/>
            <a:r>
              <a:rPr lang="en-US" dirty="0" smtClean="0"/>
              <a:t>0 (192^3 grid points)</a:t>
            </a:r>
          </a:p>
          <a:p>
            <a:pPr lvl="2"/>
            <a:r>
              <a:rPr lang="en-US" dirty="0" smtClean="0"/>
              <a:t>1 (384^3)</a:t>
            </a:r>
          </a:p>
          <a:p>
            <a:pPr lvl="2"/>
            <a:r>
              <a:rPr lang="en-US" dirty="0" smtClean="0"/>
              <a:t>2 (768^3)</a:t>
            </a:r>
          </a:p>
          <a:p>
            <a:pPr lvl="2"/>
            <a:r>
              <a:rPr lang="en-US" dirty="0" smtClean="0"/>
              <a:t>3 (1536^3)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274-0F64-49AF-A0C7-2CD1018635E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29200" y="1295400"/>
            <a:ext cx="3877298" cy="3798332"/>
            <a:chOff x="5029200" y="1143000"/>
            <a:chExt cx="3877298" cy="3798332"/>
          </a:xfrm>
        </p:grpSpPr>
        <p:pic>
          <p:nvPicPr>
            <p:cNvPr id="6" name="Picture 5" descr="ab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1143000"/>
              <a:ext cx="3877298" cy="3429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10200" y="4572000"/>
              <a:ext cx="2931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Mininni</a:t>
              </a:r>
              <a:r>
                <a:rPr lang="en-US" dirty="0" smtClean="0"/>
                <a:t> and </a:t>
              </a:r>
              <a:r>
                <a:rPr lang="en-US" dirty="0" err="1" smtClean="0"/>
                <a:t>Pouquet</a:t>
              </a:r>
              <a:r>
                <a:rPr lang="en-US" dirty="0" smtClean="0"/>
                <a:t>, 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VAPOR Data Collection (VDC)</a:t>
            </a:r>
            <a:endParaRPr lang="en-US" dirty="0"/>
          </a:p>
        </p:txBody>
      </p:sp>
      <p:sp>
        <p:nvSpPr>
          <p:cNvPr id="31" name="Vertical Text Placeholder 30"/>
          <p:cNvSpPr>
            <a:spLocks noGrp="1"/>
          </p:cNvSpPr>
          <p:nvPr>
            <p:ph type="body" orient="vert" idx="1"/>
          </p:nvPr>
        </p:nvSpPr>
        <p:spPr>
          <a:xfrm>
            <a:off x="685800" y="1371601"/>
            <a:ext cx="8229600" cy="1143000"/>
          </a:xfrm>
        </p:spPr>
        <p:txBody>
          <a:bodyPr vert="horz">
            <a:normAutofit fontScale="70000" lnSpcReduction="20000"/>
          </a:bodyPr>
          <a:lstStyle/>
          <a:p>
            <a:r>
              <a:rPr lang="en-US" dirty="0" smtClean="0"/>
              <a:t>Two components to a VDC: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 XML metadata file describing global properties of the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directory containing wavelet coefficients for each variable and </a:t>
            </a:r>
            <a:r>
              <a:rPr lang="en-US" dirty="0" err="1" smtClean="0"/>
              <a:t>timestep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52160" y="2667000"/>
            <a:ext cx="8491840" cy="3360242"/>
            <a:chOff x="533400" y="1688068"/>
            <a:chExt cx="8491840" cy="3360242"/>
          </a:xfrm>
        </p:grpSpPr>
        <p:sp>
          <p:nvSpPr>
            <p:cNvPr id="5" name="TextBox 4"/>
            <p:cNvSpPr txBox="1"/>
            <p:nvPr/>
          </p:nvSpPr>
          <p:spPr>
            <a:xfrm>
              <a:off x="1518025" y="1688068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urier"/>
                </a:rPr>
                <a:t>mydata.vdf</a:t>
              </a:r>
              <a:endParaRPr lang="en-US" dirty="0">
                <a:latin typeface="Courier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6036" y="1688068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urier"/>
                </a:rPr>
                <a:t>mydata_data</a:t>
              </a:r>
              <a:endParaRPr lang="en-US" dirty="0">
                <a:latin typeface="Courie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7911" y="2482334"/>
              <a:ext cx="332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U</a:t>
              </a:r>
              <a:endParaRPr lang="en-US" dirty="0">
                <a:latin typeface="Couri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8024" y="248233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V</a:t>
              </a:r>
              <a:endParaRPr lang="en-US" dirty="0">
                <a:latin typeface="Courie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1005" y="248233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W</a:t>
              </a:r>
              <a:endParaRPr lang="en-US" dirty="0">
                <a:latin typeface="Courie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8377" y="2482334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Temp</a:t>
              </a:r>
              <a:endParaRPr lang="en-US" dirty="0">
                <a:latin typeface="Courier"/>
              </a:endParaRPr>
            </a:p>
          </p:txBody>
        </p:sp>
        <p:cxnSp>
          <p:nvCxnSpPr>
            <p:cNvPr id="12" name="Straight Connector 11"/>
            <p:cNvCxnSpPr>
              <a:endCxn id="7" idx="0"/>
            </p:cNvCxnSpPr>
            <p:nvPr/>
          </p:nvCxnSpPr>
          <p:spPr>
            <a:xfrm rot="10800000" flipV="1">
              <a:off x="3254295" y="2057404"/>
              <a:ext cx="916710" cy="42492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8" idx="0"/>
            </p:cNvCxnSpPr>
            <p:nvPr/>
          </p:nvCxnSpPr>
          <p:spPr>
            <a:xfrm rot="5400000">
              <a:off x="3773483" y="2084807"/>
              <a:ext cx="424933" cy="37012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9" idx="0"/>
            </p:cNvCxnSpPr>
            <p:nvPr/>
          </p:nvCxnSpPr>
          <p:spPr>
            <a:xfrm rot="16200000" flipH="1">
              <a:off x="4039973" y="2188437"/>
              <a:ext cx="424932" cy="1628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0" idx="0"/>
            </p:cNvCxnSpPr>
            <p:nvPr/>
          </p:nvCxnSpPr>
          <p:spPr>
            <a:xfrm>
              <a:off x="4171008" y="2057403"/>
              <a:ext cx="976746" cy="42493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87911" y="3200400"/>
              <a:ext cx="1431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U.000.nc0</a:t>
              </a:r>
            </a:p>
            <a:p>
              <a:r>
                <a:rPr lang="en-US" dirty="0" smtClean="0">
                  <a:latin typeface="Courier"/>
                </a:rPr>
                <a:t>U.000.nc1</a:t>
              </a:r>
            </a:p>
            <a:p>
              <a:r>
                <a:rPr lang="en-US" dirty="0" smtClean="0">
                  <a:latin typeface="Courier"/>
                </a:rPr>
                <a:t>U.000.nc2</a:t>
              </a:r>
              <a:endParaRPr lang="en-US" dirty="0">
                <a:latin typeface="Courier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96735" y="3200400"/>
              <a:ext cx="1431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U.001.nc0</a:t>
              </a:r>
            </a:p>
            <a:p>
              <a:r>
                <a:rPr lang="en-US" dirty="0" smtClean="0">
                  <a:latin typeface="Courier"/>
                </a:rPr>
                <a:t>U.001.nc1</a:t>
              </a:r>
            </a:p>
            <a:p>
              <a:r>
                <a:rPr lang="en-US" dirty="0" smtClean="0">
                  <a:latin typeface="Courier"/>
                </a:rPr>
                <a:t>U.001.nc2</a:t>
              </a:r>
              <a:endParaRPr lang="en-US" dirty="0">
                <a:latin typeface="Courier"/>
              </a:endParaRPr>
            </a:p>
          </p:txBody>
        </p:sp>
        <p:cxnSp>
          <p:nvCxnSpPr>
            <p:cNvPr id="27" name="Straight Connector 26"/>
            <p:cNvCxnSpPr>
              <a:stCxn id="7" idx="2"/>
              <a:endCxn id="24" idx="0"/>
            </p:cNvCxnSpPr>
            <p:nvPr/>
          </p:nvCxnSpPr>
          <p:spPr>
            <a:xfrm rot="16200000" flipH="1">
              <a:off x="3354577" y="2751384"/>
              <a:ext cx="348734" cy="5492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0"/>
              <a:endCxn id="7" idx="2"/>
            </p:cNvCxnSpPr>
            <p:nvPr/>
          </p:nvCxnSpPr>
          <p:spPr>
            <a:xfrm rot="16200000" flipV="1">
              <a:off x="4058989" y="2046972"/>
              <a:ext cx="348734" cy="19581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080499" y="3200401"/>
              <a:ext cx="1431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U.nnn.nc0</a:t>
              </a:r>
            </a:p>
            <a:p>
              <a:r>
                <a:rPr lang="en-US" dirty="0" smtClean="0">
                  <a:latin typeface="Courier"/>
                </a:rPr>
                <a:t>U.nnn.nc1</a:t>
              </a:r>
            </a:p>
            <a:p>
              <a:r>
                <a:rPr lang="en-US" dirty="0" smtClean="0">
                  <a:latin typeface="Courier"/>
                </a:rPr>
                <a:t>U.nnn.nc2</a:t>
              </a:r>
              <a:endParaRPr lang="en-US" dirty="0">
                <a:latin typeface="Courier"/>
              </a:endParaRP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>
            <a:xfrm rot="16200000" flipV="1">
              <a:off x="4850871" y="1255091"/>
              <a:ext cx="348734" cy="35418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928099" y="3733800"/>
              <a:ext cx="166829" cy="1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Brace 44"/>
            <p:cNvSpPr/>
            <p:nvPr/>
          </p:nvSpPr>
          <p:spPr>
            <a:xfrm>
              <a:off x="7601945" y="3352799"/>
              <a:ext cx="304800" cy="670563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7" name="TextBox 46"/>
            <p:cNvSpPr txBox="1"/>
            <p:nvPr/>
          </p:nvSpPr>
          <p:spPr>
            <a:xfrm>
              <a:off x="7890494" y="3377031"/>
              <a:ext cx="113474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Wavelet </a:t>
              </a:r>
            </a:p>
            <a:p>
              <a:r>
                <a:rPr lang="en-US" sz="1600" dirty="0" smtClean="0"/>
                <a:t>coefficients</a:t>
              </a:r>
              <a:endParaRPr lang="en-US" sz="1600" dirty="0"/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5753305" y="2522635"/>
              <a:ext cx="266495" cy="329032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9" name="TextBox 48"/>
            <p:cNvSpPr txBox="1"/>
            <p:nvPr/>
          </p:nvSpPr>
          <p:spPr>
            <a:xfrm>
              <a:off x="5928099" y="2482335"/>
              <a:ext cx="1460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Variable names</a:t>
              </a:r>
              <a:endParaRPr lang="en-US" sz="1600" dirty="0"/>
            </a:p>
          </p:txBody>
        </p:sp>
        <p:sp>
          <p:nvSpPr>
            <p:cNvPr id="50" name="Right Brace 49"/>
            <p:cNvSpPr/>
            <p:nvPr/>
          </p:nvSpPr>
          <p:spPr>
            <a:xfrm rot="5400000">
              <a:off x="3482200" y="4107139"/>
              <a:ext cx="304800" cy="337986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1" name="TextBox 50"/>
            <p:cNvSpPr txBox="1"/>
            <p:nvPr/>
          </p:nvSpPr>
          <p:spPr>
            <a:xfrm>
              <a:off x="3107648" y="4463534"/>
              <a:ext cx="9657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time step</a:t>
              </a:r>
              <a:endParaRPr lang="en-US" sz="1600" dirty="0"/>
            </a:p>
          </p:txBody>
        </p:sp>
        <p:sp>
          <p:nvSpPr>
            <p:cNvPr id="52" name="Right Brace 51"/>
            <p:cNvSpPr/>
            <p:nvPr/>
          </p:nvSpPr>
          <p:spPr>
            <a:xfrm rot="5400000">
              <a:off x="5407190" y="4107139"/>
              <a:ext cx="304800" cy="337986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032638" y="4463534"/>
              <a:ext cx="21741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level of detail (VDC2)</a:t>
              </a:r>
            </a:p>
            <a:p>
              <a:r>
                <a:rPr lang="en-US" sz="1600" dirty="0" smtClean="0"/>
                <a:t>refinement level (VDC1)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400" y="2590800"/>
              <a:ext cx="1801620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 metadata: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 Variable names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 Grid resolution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 # time steps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 Domain extents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/>
                <a:t> …</a:t>
              </a:r>
              <a:endParaRPr lang="en-US" sz="1600" dirty="0"/>
            </a:p>
          </p:txBody>
        </p:sp>
        <p:cxnSp>
          <p:nvCxnSpPr>
            <p:cNvPr id="56" name="Straight Arrow Connector 55"/>
            <p:cNvCxnSpPr>
              <a:stCxn id="54" idx="0"/>
            </p:cNvCxnSpPr>
            <p:nvPr/>
          </p:nvCxnSpPr>
          <p:spPr>
            <a:xfrm rot="5400000" flipH="1" flipV="1">
              <a:off x="1652000" y="1907780"/>
              <a:ext cx="465231" cy="90081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752600" y="6096000"/>
            <a:ext cx="65532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VDC does not have to be complete to be valid. Missing variables, time steps, and even levels-of-detail are allowed</a:t>
            </a:r>
            <a:endParaRPr lang="en-US" sz="1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76400" y="1943100"/>
            <a:ext cx="6477000" cy="800100"/>
            <a:chOff x="1676400" y="1943100"/>
            <a:chExt cx="6477000" cy="800100"/>
          </a:xfrm>
        </p:grpSpPr>
        <p:sp>
          <p:nvSpPr>
            <p:cNvPr id="33" name="Left Brace 32"/>
            <p:cNvSpPr/>
            <p:nvPr/>
          </p:nvSpPr>
          <p:spPr>
            <a:xfrm rot="5400000">
              <a:off x="2209800" y="1828800"/>
              <a:ext cx="381000" cy="14478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6400" y="1943100"/>
              <a:ext cx="6477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676400" y="2209800"/>
            <a:ext cx="6477000" cy="533400"/>
            <a:chOff x="1676400" y="2209800"/>
            <a:chExt cx="6477000" cy="533400"/>
          </a:xfrm>
        </p:grpSpPr>
        <p:sp>
          <p:nvSpPr>
            <p:cNvPr id="34" name="Left Brace 33"/>
            <p:cNvSpPr/>
            <p:nvPr/>
          </p:nvSpPr>
          <p:spPr>
            <a:xfrm rot="5400000">
              <a:off x="4191000" y="1828800"/>
              <a:ext cx="381000" cy="14478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676400" y="2209800"/>
              <a:ext cx="6477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Introduction &amp; Outline</a:t>
            </a:r>
            <a:endParaRPr lang="en-US" dirty="0"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270000"/>
            <a:ext cx="7772400" cy="39338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The </a:t>
            </a:r>
            <a:r>
              <a:rPr lang="en-US" sz="2400" i="1" dirty="0" err="1" smtClean="0">
                <a:ea typeface="ＭＳ Ｐゴシック" pitchFamily="-97" charset="-128"/>
                <a:cs typeface="ＭＳ Ｐゴシック" pitchFamily="-97" charset="-128"/>
              </a:rPr>
              <a:t>vaporgui</a:t>
            </a:r>
            <a:r>
              <a:rPr lang="en-US" sz="2400" i="1" dirty="0" smtClean="0"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application can </a:t>
            </a:r>
            <a:r>
              <a:rPr lang="en-US" sz="2400" b="1" dirty="0" smtClean="0">
                <a:ea typeface="ＭＳ Ｐゴシック" pitchFamily="-97" charset="-128"/>
                <a:cs typeface="ＭＳ Ｐゴシック" pitchFamily="-97" charset="-128"/>
              </a:rPr>
              <a:t>import 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``foreign’’ data sets such as WRF model outputs (and soon ROMS, POP, and MOMS)</a:t>
            </a:r>
          </a:p>
          <a:p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The </a:t>
            </a:r>
            <a:r>
              <a:rPr lang="en-US" sz="2400" b="1" dirty="0" smtClean="0">
                <a:ea typeface="ＭＳ Ｐゴシック" pitchFamily="-97" charset="-128"/>
                <a:cs typeface="ＭＳ Ｐゴシック" pitchFamily="-97" charset="-128"/>
              </a:rPr>
              <a:t>preferred 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data format for </a:t>
            </a:r>
            <a:r>
              <a:rPr lang="en-US" sz="2400" dirty="0" err="1" smtClean="0">
                <a:ea typeface="ＭＳ Ｐゴシック" pitchFamily="-97" charset="-128"/>
                <a:cs typeface="ＭＳ Ｐゴシック" pitchFamily="-97" charset="-128"/>
              </a:rPr>
              <a:t>vaporgui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 is the </a:t>
            </a:r>
            <a:r>
              <a:rPr lang="en-US" sz="2400" b="1" dirty="0" smtClean="0">
                <a:ea typeface="ＭＳ Ｐゴシック" pitchFamily="-97" charset="-128"/>
                <a:cs typeface="ＭＳ Ｐゴシック" pitchFamily="-97" charset="-128"/>
              </a:rPr>
              <a:t>VAPOR Data Collection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 (VDC)</a:t>
            </a:r>
          </a:p>
          <a:p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This talk will discuss:</a:t>
            </a:r>
          </a:p>
          <a:p>
            <a:pPr lvl="1"/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Why the </a:t>
            </a:r>
            <a:r>
              <a:rPr lang="en-US" b="1" dirty="0" smtClean="0">
                <a:ea typeface="ＭＳ Ｐゴシック" pitchFamily="-97" charset="-128"/>
                <a:cs typeface="ＭＳ Ｐゴシック" pitchFamily="-97" charset="-128"/>
              </a:rPr>
              <a:t>VDC </a:t>
            </a:r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is the </a:t>
            </a:r>
            <a:r>
              <a:rPr lang="en-US" b="1" dirty="0" smtClean="0">
                <a:ea typeface="ＭＳ Ｐゴシック" pitchFamily="-97" charset="-128"/>
                <a:cs typeface="ＭＳ Ｐゴシック" pitchFamily="-97" charset="-128"/>
              </a:rPr>
              <a:t>preferred file format</a:t>
            </a:r>
          </a:p>
          <a:p>
            <a:pPr lvl="1"/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What is inside of a VDC</a:t>
            </a:r>
          </a:p>
          <a:p>
            <a:pPr lvl="1"/>
            <a:r>
              <a:rPr lang="en-US" b="1" dirty="0" smtClean="0">
                <a:ea typeface="ＭＳ Ｐゴシック" pitchFamily="-97" charset="-128"/>
                <a:cs typeface="ＭＳ Ｐゴシック" pitchFamily="-97" charset="-128"/>
              </a:rPr>
              <a:t>Translating your data</a:t>
            </a:r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 into a VDC</a:t>
            </a:r>
          </a:p>
          <a:p>
            <a:pPr lvl="1"/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Tips for </a:t>
            </a:r>
            <a:r>
              <a:rPr lang="en-US" b="1" dirty="0" smtClean="0">
                <a:ea typeface="ＭＳ Ｐゴシック" pitchFamily="-97" charset="-128"/>
                <a:cs typeface="ＭＳ Ｐゴシック" pitchFamily="-97" charset="-128"/>
              </a:rPr>
              <a:t>saving storage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bcxm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41"/>
            <a:ext cx="9144000" cy="679145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0800" y="1447800"/>
            <a:ext cx="2462053" cy="978932"/>
            <a:chOff x="6400800" y="1447800"/>
            <a:chExt cx="2462053" cy="978932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rot="10800000">
              <a:off x="6400800" y="1447800"/>
              <a:ext cx="609600" cy="7942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10400" y="2057400"/>
              <a:ext cx="1852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Grid dimensions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9605" y="1447801"/>
            <a:ext cx="4443248" cy="1789329"/>
            <a:chOff x="4419605" y="1447801"/>
            <a:chExt cx="4443248" cy="1789329"/>
          </a:xfrm>
        </p:grpSpPr>
        <p:cxnSp>
          <p:nvCxnSpPr>
            <p:cNvPr id="13" name="Straight Arrow Connector 12"/>
            <p:cNvCxnSpPr>
              <a:stCxn id="14" idx="1"/>
            </p:cNvCxnSpPr>
            <p:nvPr/>
          </p:nvCxnSpPr>
          <p:spPr>
            <a:xfrm rot="10800000">
              <a:off x="4419605" y="1447801"/>
              <a:ext cx="2590797" cy="14661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10401" y="2590799"/>
              <a:ext cx="18524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compression </a:t>
              </a:r>
              <a:r>
                <a:rPr lang="en-US" dirty="0" smtClean="0"/>
                <a:t>ratios (</a:t>
              </a:r>
              <a:r>
                <a:rPr lang="en-US" i="1" dirty="0" err="1" smtClean="0"/>
                <a:t>lod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209800"/>
            <a:ext cx="5293633" cy="1740932"/>
            <a:chOff x="3505200" y="2209800"/>
            <a:chExt cx="5293633" cy="1740932"/>
          </a:xfrm>
        </p:grpSpPr>
        <p:cxnSp>
          <p:nvCxnSpPr>
            <p:cNvPr id="18" name="Straight Arrow Connector 17"/>
            <p:cNvCxnSpPr>
              <a:stCxn id="19" idx="1"/>
            </p:cNvCxnSpPr>
            <p:nvPr/>
          </p:nvCxnSpPr>
          <p:spPr>
            <a:xfrm rot="10800000">
              <a:off x="3505200" y="2209800"/>
              <a:ext cx="3505200" cy="15562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10400" y="3581400"/>
              <a:ext cx="17884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Domain extents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86200" y="3505200"/>
            <a:ext cx="5254824" cy="978932"/>
            <a:chOff x="3886200" y="3505200"/>
            <a:chExt cx="5254824" cy="978932"/>
          </a:xfrm>
        </p:grpSpPr>
        <p:cxnSp>
          <p:nvCxnSpPr>
            <p:cNvPr id="23" name="Straight Arrow Connector 22"/>
            <p:cNvCxnSpPr>
              <a:stCxn id="24" idx="1"/>
            </p:cNvCxnSpPr>
            <p:nvPr/>
          </p:nvCxnSpPr>
          <p:spPr>
            <a:xfrm rot="10800000">
              <a:off x="3886200" y="3505200"/>
              <a:ext cx="3124200" cy="7942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10400" y="4114800"/>
              <a:ext cx="21306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3D Variable names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38600" y="4495801"/>
            <a:ext cx="4800600" cy="1304329"/>
            <a:chOff x="4038600" y="4495801"/>
            <a:chExt cx="4800600" cy="1304329"/>
          </a:xfrm>
        </p:grpSpPr>
        <p:cxnSp>
          <p:nvCxnSpPr>
            <p:cNvPr id="28" name="Straight Arrow Connector 27"/>
            <p:cNvCxnSpPr>
              <a:stCxn id="29" idx="1"/>
            </p:cNvCxnSpPr>
            <p:nvPr/>
          </p:nvCxnSpPr>
          <p:spPr>
            <a:xfrm rot="10800000">
              <a:off x="4038600" y="4495801"/>
              <a:ext cx="2971800" cy="842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10400" y="4876800"/>
              <a:ext cx="18288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File paths to wavelet coefficients</a:t>
              </a:r>
              <a:endParaRPr lang="en-US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0800000">
            <a:off x="1371600" y="533400"/>
            <a:ext cx="6858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directory list of ABC data in VDC form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ls</a:t>
            </a:r>
            <a:r>
              <a:rPr lang="en-US" dirty="0" smtClean="0"/>
              <a:t> –</a:t>
            </a:r>
            <a:r>
              <a:rPr lang="en-US" dirty="0" err="1" smtClean="0"/>
              <a:t>l</a:t>
            </a:r>
            <a:r>
              <a:rPr lang="en-US" dirty="0" smtClean="0"/>
              <a:t> ABC05*”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abcdat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4684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14800" y="5791200"/>
            <a:ext cx="1905000" cy="750332"/>
            <a:chOff x="4114800" y="5791200"/>
            <a:chExt cx="1905000" cy="750332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6172200"/>
              <a:ext cx="1493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 in bytes</a:t>
              </a:r>
              <a:endParaRPr lang="en-US" dirty="0"/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4838700" y="5067300"/>
              <a:ext cx="457200" cy="1905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6600" y="5715000"/>
            <a:ext cx="1905000" cy="750332"/>
            <a:chOff x="4114800" y="5791200"/>
            <a:chExt cx="1905000" cy="750332"/>
          </a:xfrm>
        </p:grpSpPr>
        <p:sp>
          <p:nvSpPr>
            <p:cNvPr id="11" name="TextBox 10"/>
            <p:cNvSpPr txBox="1"/>
            <p:nvPr/>
          </p:nvSpPr>
          <p:spPr>
            <a:xfrm>
              <a:off x="4267200" y="6172200"/>
              <a:ext cx="172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Levels of detail</a:t>
              </a:r>
              <a:endParaRPr lang="en-US" dirty="0"/>
            </a:p>
          </p:txBody>
        </p:sp>
        <p:sp>
          <p:nvSpPr>
            <p:cNvPr id="12" name="Right Brace 11"/>
            <p:cNvSpPr/>
            <p:nvPr/>
          </p:nvSpPr>
          <p:spPr>
            <a:xfrm rot="16200000">
              <a:off x="4838700" y="5067300"/>
              <a:ext cx="457200" cy="1905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data into a VDC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r>
              <a:rPr lang="en-US" dirty="0" smtClean="0"/>
              <a:t>Two step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Generate a .</a:t>
            </a:r>
            <a:r>
              <a:rPr lang="en-US" b="1" dirty="0" err="1" smtClean="0"/>
              <a:t>vdf</a:t>
            </a:r>
            <a:r>
              <a:rPr lang="en-US" b="1" dirty="0" smtClean="0"/>
              <a:t> </a:t>
            </a:r>
            <a:r>
              <a:rPr lang="en-US" dirty="0" smtClean="0"/>
              <a:t>XML metadata file describing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Populate VDC with wavelet coefficients</a:t>
            </a:r>
          </a:p>
          <a:p>
            <a:pPr marL="1314450" lvl="2" indent="-514350"/>
            <a:r>
              <a:rPr lang="en-US" dirty="0" smtClean="0"/>
              <a:t>Only include those time steps or variables immediately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Generating .</a:t>
            </a:r>
            <a:r>
              <a:rPr lang="en-US" dirty="0" err="1" smtClean="0"/>
              <a:t>vdf</a:t>
            </a:r>
            <a:r>
              <a:rPr lang="en-US" dirty="0" smtClean="0"/>
              <a:t> file:</a:t>
            </a:r>
          </a:p>
          <a:p>
            <a:pPr marL="914400" lvl="1" indent="-514350"/>
            <a:r>
              <a:rPr lang="en-US" dirty="0" smtClean="0"/>
              <a:t>Command line tools and programming interfaces for .</a:t>
            </a:r>
            <a:r>
              <a:rPr lang="en-US" dirty="0" err="1" smtClean="0"/>
              <a:t>vdf</a:t>
            </a:r>
            <a:r>
              <a:rPr lang="en-US" dirty="0" smtClean="0"/>
              <a:t> generation</a:t>
            </a:r>
          </a:p>
          <a:p>
            <a:pPr marL="914400" lvl="1" indent="-514350"/>
            <a:r>
              <a:rPr lang="en-US" b="1" dirty="0" smtClean="0"/>
              <a:t>Recommended</a:t>
            </a:r>
            <a:r>
              <a:rPr lang="en-US" dirty="0" smtClean="0"/>
              <a:t>: use appropriate command line utility</a:t>
            </a:r>
          </a:p>
          <a:p>
            <a:pPr marL="1314450" lvl="2" indent="-514350"/>
            <a:r>
              <a:rPr lang="en-US" dirty="0" err="1" smtClean="0"/>
              <a:t>vdfcreate</a:t>
            </a:r>
            <a:r>
              <a:rPr lang="en-US" dirty="0" smtClean="0"/>
              <a:t>: general purpose utility</a:t>
            </a:r>
          </a:p>
          <a:p>
            <a:pPr marL="1314450" lvl="2" indent="-514350"/>
            <a:r>
              <a:rPr lang="en-US" dirty="0" err="1" smtClean="0"/>
              <a:t>wrfvdfcreate</a:t>
            </a:r>
            <a:r>
              <a:rPr lang="en-US" dirty="0" smtClean="0"/>
              <a:t>, </a:t>
            </a:r>
            <a:r>
              <a:rPr lang="en-US" dirty="0" err="1" smtClean="0"/>
              <a:t>flashvdfcreate</a:t>
            </a:r>
            <a:r>
              <a:rPr lang="en-US" dirty="0" smtClean="0"/>
              <a:t>, </a:t>
            </a:r>
            <a:r>
              <a:rPr lang="en-US" dirty="0" err="1" smtClean="0"/>
              <a:t>momvdfcreate</a:t>
            </a:r>
            <a:r>
              <a:rPr lang="en-US" dirty="0" smtClean="0"/>
              <a:t>, etc. : produce .</a:t>
            </a:r>
            <a:r>
              <a:rPr lang="en-US" dirty="0" err="1" smtClean="0"/>
              <a:t>vdf</a:t>
            </a:r>
            <a:r>
              <a:rPr lang="en-US" dirty="0" smtClean="0"/>
              <a:t> from WRF, FLASH, MOM, etc.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Populating VDC</a:t>
            </a:r>
          </a:p>
          <a:p>
            <a:pPr marL="914400" lvl="1" indent="-514350"/>
            <a:r>
              <a:rPr lang="en-US" dirty="0" smtClean="0"/>
              <a:t>Command line utilities</a:t>
            </a:r>
          </a:p>
          <a:p>
            <a:pPr marL="914400" lvl="1" indent="-514350"/>
            <a:r>
              <a:rPr lang="en-US" dirty="0" smtClean="0"/>
              <a:t>IDL language bindings</a:t>
            </a:r>
          </a:p>
          <a:p>
            <a:pPr marL="914400" lvl="1" indent="-514350"/>
            <a:r>
              <a:rPr lang="en-US" dirty="0" smtClean="0"/>
              <a:t>C++ API</a:t>
            </a:r>
          </a:p>
          <a:p>
            <a:pPr marL="914400" lvl="1" indent="-514350"/>
            <a:r>
              <a:rPr lang="en-US" dirty="0" smtClean="0"/>
              <a:t>Parallel Fortran API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.</a:t>
            </a:r>
            <a:r>
              <a:rPr lang="en-US" dirty="0" err="1" smtClean="0"/>
              <a:t>vdf</a:t>
            </a:r>
            <a:r>
              <a:rPr lang="en-US" dirty="0" smtClean="0"/>
              <a:t> file with </a:t>
            </a:r>
            <a:r>
              <a:rPr lang="en-US" i="1" dirty="0" err="1" smtClean="0"/>
              <a:t>vdfcreate</a:t>
            </a:r>
            <a:endParaRPr lang="en-US" i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Use </a:t>
            </a:r>
            <a:r>
              <a:rPr lang="en-US" i="1" dirty="0" err="1" smtClean="0"/>
              <a:t>vdfcreate</a:t>
            </a:r>
            <a:r>
              <a:rPr lang="en-US" i="1" dirty="0" smtClean="0"/>
              <a:t> </a:t>
            </a:r>
            <a:r>
              <a:rPr lang="en-US" dirty="0" smtClean="0"/>
              <a:t>when a </a:t>
            </a:r>
            <a:r>
              <a:rPr lang="en-US" b="1" dirty="0" smtClean="0"/>
              <a:t>model-specific </a:t>
            </a:r>
            <a:r>
              <a:rPr lang="en-US" dirty="0" smtClean="0"/>
              <a:t>utility (</a:t>
            </a:r>
            <a:r>
              <a:rPr lang="en-US" dirty="0" err="1" smtClean="0"/>
              <a:t>e.g.wrfvdfcreate</a:t>
            </a:r>
            <a:r>
              <a:rPr lang="en-US" dirty="0" smtClean="0"/>
              <a:t>) doesn’t exist for your data </a:t>
            </a:r>
          </a:p>
          <a:p>
            <a:r>
              <a:rPr lang="en-US" dirty="0" smtClean="0"/>
              <a:t>Minimum recommended options for a usable .</a:t>
            </a:r>
            <a:r>
              <a:rPr lang="en-US" dirty="0" err="1" smtClean="0"/>
              <a:t>vdf</a:t>
            </a:r>
            <a:r>
              <a:rPr lang="en-US" dirty="0" smtClean="0"/>
              <a:t> file:</a:t>
            </a:r>
          </a:p>
          <a:p>
            <a:pPr lvl="1"/>
            <a:r>
              <a:rPr lang="en-US" dirty="0" smtClean="0"/>
              <a:t>-dimension &lt;</a:t>
            </a:r>
            <a:r>
              <a:rPr lang="en-US" dirty="0" err="1" smtClean="0"/>
              <a:t>NXxNYxNZ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Defines data volume dimensions in grid points for </a:t>
            </a:r>
            <a:r>
              <a:rPr lang="en-US" u="sng" dirty="0" smtClean="0"/>
              <a:t>all</a:t>
            </a:r>
            <a:r>
              <a:rPr lang="en-US" dirty="0" smtClean="0"/>
              <a:t> gridded data in the VDC</a:t>
            </a:r>
          </a:p>
          <a:p>
            <a:pPr lvl="2"/>
            <a:r>
              <a:rPr lang="en-US" dirty="0" smtClean="0"/>
              <a:t>The fastest varying dimension is NX, the second fastest is NY,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common </a:t>
            </a:r>
            <a:r>
              <a:rPr lang="en-US" dirty="0" err="1" smtClean="0"/>
              <a:t>vdfcreate</a:t>
            </a:r>
            <a:r>
              <a:rPr lang="en-US" dirty="0" smtClean="0"/>
              <a:t> command line options you’ll probably want to include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7086600" cy="4525963"/>
          </a:xfrm>
        </p:spPr>
        <p:txBody>
          <a:bodyPr vert="horz">
            <a:normAutofit fontScale="70000" lnSpcReduction="20000"/>
          </a:bodyPr>
          <a:lstStyle/>
          <a:p>
            <a:r>
              <a:rPr lang="en-US" dirty="0" smtClean="0"/>
              <a:t>-vars3d &lt;var1[:var2]*&gt;</a:t>
            </a:r>
          </a:p>
          <a:p>
            <a:pPr lvl="1"/>
            <a:r>
              <a:rPr lang="en-US" dirty="0" smtClean="0"/>
              <a:t>Colon delimited list of names of all 3D variables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numts</a:t>
            </a:r>
            <a:r>
              <a:rPr lang="en-US" dirty="0" smtClean="0"/>
              <a:t> &lt;</a:t>
            </a:r>
            <a:r>
              <a:rPr lang="en-US" dirty="0" err="1" smtClean="0"/>
              <a:t>ts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Number of discrete time steps that will be included in VDC</a:t>
            </a:r>
          </a:p>
          <a:p>
            <a:pPr lvl="1"/>
            <a:r>
              <a:rPr lang="en-US" dirty="0" smtClean="0"/>
              <a:t>It’s OK to overestimate </a:t>
            </a:r>
          </a:p>
          <a:p>
            <a:r>
              <a:rPr lang="en-US" dirty="0" smtClean="0"/>
              <a:t>-vdc2</a:t>
            </a:r>
          </a:p>
          <a:p>
            <a:pPr lvl="1"/>
            <a:r>
              <a:rPr lang="en-US" dirty="0" smtClean="0"/>
              <a:t>Generates a Type 2 VDC collection (coefficient prioritization)</a:t>
            </a:r>
          </a:p>
          <a:p>
            <a:r>
              <a:rPr lang="en-US" dirty="0" smtClean="0"/>
              <a:t>-extents &lt;x0:y0:z0:x1:y1:z1&gt;</a:t>
            </a:r>
          </a:p>
          <a:p>
            <a:pPr lvl="1"/>
            <a:r>
              <a:rPr lang="en-US" dirty="0" smtClean="0"/>
              <a:t>Coordinates of grid extents in your user-defined coordinate system. (x0,y0,z0) give coordinate of first grid point. (x1,y1,z1) give coordinate of last grid point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startt</a:t>
            </a:r>
            <a:r>
              <a:rPr lang="en-US" dirty="0" smtClean="0"/>
              <a:t> &lt;time&gt;</a:t>
            </a:r>
          </a:p>
          <a:p>
            <a:pPr lvl="1"/>
            <a:r>
              <a:rPr lang="en-US" dirty="0" smtClean="0"/>
              <a:t>Time, in user-defined coordinate system, of first time step in VDC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deltat</a:t>
            </a:r>
            <a:r>
              <a:rPr lang="en-US" dirty="0" smtClean="0"/>
              <a:t> &lt;time&gt;</a:t>
            </a:r>
          </a:p>
          <a:p>
            <a:pPr lvl="1"/>
            <a:r>
              <a:rPr lang="en-US" dirty="0" smtClean="0"/>
              <a:t>Time, in user-defined coordinates, between successive time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620000" y="3657600"/>
            <a:ext cx="2286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799" y="3810000"/>
            <a:ext cx="121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Needed for accurate flow integration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vdfcreate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atin typeface="Courier New"/>
                <a:cs typeface="Courier New"/>
              </a:rPr>
              <a:t>vdfcreate</a:t>
            </a:r>
            <a:r>
              <a:rPr lang="en-US" sz="2000" b="1" dirty="0" smtClean="0">
                <a:latin typeface="Courier New"/>
                <a:cs typeface="Courier New"/>
              </a:rPr>
              <a:t> –dim 256x512x512 mydata1.vdf</a:t>
            </a:r>
          </a:p>
          <a:p>
            <a:pPr lvl="1"/>
            <a:r>
              <a:rPr lang="en-US" dirty="0" smtClean="0"/>
              <a:t>Creates a .</a:t>
            </a:r>
            <a:r>
              <a:rPr lang="en-US" dirty="0" err="1" smtClean="0"/>
              <a:t>vdf</a:t>
            </a:r>
            <a:r>
              <a:rPr lang="en-US" dirty="0" smtClean="0"/>
              <a:t> for a VDC containing a single variable (named “var1”), at a single time step, on a 256x512^3 grid</a:t>
            </a:r>
          </a:p>
          <a:p>
            <a:pPr lvl="1"/>
            <a:r>
              <a:rPr lang="en-US" dirty="0" smtClean="0"/>
              <a:t>The user spatial extents will default to (0.0, 0.0, 0.0), (0.5, 1.0, 1.0)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err="1" smtClean="0">
                <a:latin typeface="Courier New"/>
                <a:cs typeface="Courier New"/>
              </a:rPr>
              <a:t>vdfcreate</a:t>
            </a:r>
            <a:r>
              <a:rPr lang="en-US" sz="2000" b="1" dirty="0" smtClean="0">
                <a:latin typeface="Courier New"/>
                <a:cs typeface="Courier New"/>
              </a:rPr>
              <a:t> –vars3d U:V:W –vdc2dxy height –</a:t>
            </a:r>
            <a:r>
              <a:rPr lang="en-US" sz="2000" b="1" dirty="0" err="1" smtClean="0">
                <a:latin typeface="Courier New"/>
                <a:cs typeface="Courier New"/>
              </a:rPr>
              <a:t>numts</a:t>
            </a:r>
            <a:r>
              <a:rPr lang="en-US" sz="2000" b="1" dirty="0" smtClean="0">
                <a:latin typeface="Courier New"/>
                <a:cs typeface="Courier New"/>
              </a:rPr>
              <a:t> 10 –extents 0:0:0:100:200:200 –dim 256x512x512 mydata2.vdf</a:t>
            </a:r>
          </a:p>
          <a:p>
            <a:pPr lvl="1"/>
            <a:r>
              <a:rPr lang="en-US" dirty="0" smtClean="0"/>
              <a:t>Creates a .</a:t>
            </a:r>
            <a:r>
              <a:rPr lang="en-US" dirty="0" err="1" smtClean="0"/>
              <a:t>vdf</a:t>
            </a:r>
            <a:r>
              <a:rPr lang="en-US" dirty="0" smtClean="0"/>
              <a:t> for a VDC containing three 3D variables (named “U”, “V”, and “W”), and one 2D variable (“height”), and up to 10 time steps</a:t>
            </a:r>
          </a:p>
          <a:p>
            <a:pPr lvl="1"/>
            <a:r>
              <a:rPr lang="en-US" dirty="0" smtClean="0"/>
              <a:t>The user spatial extents will be set to (0.0, 0.0, 0.0), (100.0, 200.0, 200.0)</a:t>
            </a:r>
          </a:p>
          <a:p>
            <a:pPr marL="514350" indent="-51435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a VDC with </a:t>
            </a:r>
            <a:r>
              <a:rPr lang="en-US" i="1" dirty="0" smtClean="0"/>
              <a:t>raw2vdf</a:t>
            </a:r>
            <a:endParaRPr lang="en-US" i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 smtClean="0"/>
              <a:t>raw2vdf translates file containing a “block of floats” into a VDC</a:t>
            </a:r>
          </a:p>
          <a:p>
            <a:pPr lvl="1"/>
            <a:r>
              <a:rPr lang="en-US" dirty="0" smtClean="0"/>
              <a:t>A “block of floats” is a memory image of a 3D (or 2D) array of floating point values. </a:t>
            </a:r>
          </a:p>
          <a:p>
            <a:pPr lvl="1"/>
            <a:r>
              <a:rPr lang="en-US" dirty="0" smtClean="0"/>
              <a:t>The file must contain a contiguous array of data with no leading header. </a:t>
            </a:r>
          </a:p>
          <a:p>
            <a:pPr lvl="1"/>
            <a:r>
              <a:rPr lang="en-US" dirty="0" smtClean="0"/>
              <a:t>only one variable, at one time step per file</a:t>
            </a:r>
          </a:p>
          <a:p>
            <a:pPr lvl="1">
              <a:buNone/>
            </a:pPr>
            <a:r>
              <a:rPr lang="en-US" dirty="0" smtClean="0"/>
              <a:t>=&gt; size of file in bytes must be the grid dimension times the size of a float 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raw2vdf examples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ourier New"/>
                <a:cs typeface="Courier New"/>
              </a:rPr>
              <a:t>raw2vdf –</a:t>
            </a:r>
            <a:r>
              <a:rPr lang="en-US" sz="2000" b="1" dirty="0" err="1" smtClean="0">
                <a:latin typeface="Courier New"/>
                <a:cs typeface="Courier New"/>
              </a:rPr>
              <a:t>var</a:t>
            </a:r>
            <a:r>
              <a:rPr lang="en-US" sz="2000" b="1" dirty="0" smtClean="0">
                <a:latin typeface="Courier New"/>
                <a:cs typeface="Courier New"/>
              </a:rPr>
              <a:t> U –</a:t>
            </a:r>
            <a:r>
              <a:rPr lang="en-US" sz="2000" b="1" dirty="0" err="1" smtClean="0">
                <a:latin typeface="Courier New"/>
                <a:cs typeface="Courier New"/>
              </a:rPr>
              <a:t>ts</a:t>
            </a:r>
            <a:r>
              <a:rPr lang="en-US" sz="2000" b="1" dirty="0" smtClean="0">
                <a:latin typeface="Courier New"/>
                <a:cs typeface="Courier New"/>
              </a:rPr>
              <a:t> 0 mydata2.vdf </a:t>
            </a:r>
            <a:r>
              <a:rPr lang="en-US" sz="2000" b="1" dirty="0" err="1" smtClean="0">
                <a:latin typeface="Courier New"/>
                <a:cs typeface="Courier New"/>
              </a:rPr>
              <a:t>u.raw</a:t>
            </a:r>
            <a:endParaRPr lang="en-US" sz="2000" b="1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Assuming we’re using the mydata2.vdf file created with previous example</a:t>
            </a:r>
          </a:p>
          <a:p>
            <a:pPr lvl="1"/>
            <a:r>
              <a:rPr lang="en-US" sz="2000" dirty="0" smtClean="0"/>
              <a:t>Performs a wavelet transformation on the file </a:t>
            </a:r>
            <a:r>
              <a:rPr lang="en-US" sz="2000" dirty="0" err="1" smtClean="0"/>
              <a:t>u.raw</a:t>
            </a:r>
            <a:r>
              <a:rPr lang="en-US" sz="2000" dirty="0" smtClean="0"/>
              <a:t>, which must contain an array of floats of dimension 256x512^2 </a:t>
            </a:r>
          </a:p>
          <a:p>
            <a:pPr lvl="1"/>
            <a:r>
              <a:rPr lang="en-US" sz="2000" dirty="0" smtClean="0"/>
              <a:t>The resulting wavelet coefficients are stored in the VDC at time step 0, for the variable named “U”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.</a:t>
            </a:r>
            <a:r>
              <a:rPr lang="en-US" dirty="0" err="1" smtClean="0"/>
              <a:t>vdf</a:t>
            </a:r>
            <a:r>
              <a:rPr lang="en-US" dirty="0" smtClean="0"/>
              <a:t> file when a </a:t>
            </a:r>
            <a:r>
              <a:rPr lang="en-US" b="1" dirty="0" smtClean="0"/>
              <a:t>model-specific </a:t>
            </a:r>
            <a:r>
              <a:rPr lang="en-US" dirty="0" smtClean="0"/>
              <a:t>command line utility is available</a:t>
            </a:r>
            <a:endParaRPr lang="en-US" i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For some numerical models commonly used in the geo-sciences, model-specific conversion tools exist</a:t>
            </a:r>
          </a:p>
          <a:p>
            <a:r>
              <a:rPr lang="en-US" dirty="0" smtClean="0"/>
              <a:t>VAPOR currently provides conversion tools for:</a:t>
            </a:r>
          </a:p>
          <a:p>
            <a:pPr lvl="1"/>
            <a:r>
              <a:rPr lang="en-US" dirty="0" smtClean="0"/>
              <a:t>Weather Research Forecast model (WRF)</a:t>
            </a:r>
          </a:p>
          <a:p>
            <a:pPr lvl="1"/>
            <a:r>
              <a:rPr lang="en-US" dirty="0" smtClean="0"/>
              <a:t>FLASH – a multi-physics, multi-scale code</a:t>
            </a:r>
          </a:p>
          <a:p>
            <a:r>
              <a:rPr lang="en-US" dirty="0" smtClean="0"/>
              <a:t>and in release 2.2 we will support:</a:t>
            </a:r>
          </a:p>
          <a:p>
            <a:pPr lvl="1"/>
            <a:r>
              <a:rPr lang="en-US" dirty="0" smtClean="0"/>
              <a:t>Parallel Ocean Program (POP)</a:t>
            </a:r>
          </a:p>
          <a:p>
            <a:pPr lvl="1"/>
            <a:r>
              <a:rPr lang="en-US" dirty="0" smtClean="0"/>
              <a:t>Modular Ocean Model (MOM4)</a:t>
            </a:r>
          </a:p>
          <a:p>
            <a:pPr lvl="1"/>
            <a:r>
              <a:rPr lang="en-US" dirty="0" smtClean="0"/>
              <a:t>Regional Ocean Modeling System (ROMS)</a:t>
            </a:r>
          </a:p>
          <a:p>
            <a:r>
              <a:rPr lang="en-US" dirty="0" smtClean="0"/>
              <a:t>When a model-specific translator exists it should always be used!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852714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.</a:t>
            </a:r>
            <a:r>
              <a:rPr lang="en-US" dirty="0" err="1" smtClean="0"/>
              <a:t>vdf</a:t>
            </a:r>
            <a:r>
              <a:rPr lang="en-US" dirty="0" smtClean="0"/>
              <a:t> file with </a:t>
            </a:r>
            <a:r>
              <a:rPr lang="en-US" i="1" dirty="0" err="1" smtClean="0"/>
              <a:t>wrfvdfcreate</a:t>
            </a:r>
            <a:endParaRPr lang="en-US" i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If your data set was output by WRF, use the </a:t>
            </a:r>
            <a:r>
              <a:rPr lang="en-US" i="1" dirty="0" err="1" smtClean="0"/>
              <a:t>wrfvdfcreate</a:t>
            </a:r>
            <a:r>
              <a:rPr lang="en-US" i="1" dirty="0" smtClean="0"/>
              <a:t> </a:t>
            </a:r>
            <a:r>
              <a:rPr lang="en-US" dirty="0" smtClean="0"/>
              <a:t>command to generate a .</a:t>
            </a:r>
            <a:r>
              <a:rPr lang="en-US" dirty="0" err="1" smtClean="0"/>
              <a:t>vdf</a:t>
            </a:r>
            <a:r>
              <a:rPr lang="en-US" dirty="0" smtClean="0"/>
              <a:t> file.</a:t>
            </a:r>
          </a:p>
          <a:p>
            <a:r>
              <a:rPr lang="en-US" dirty="0" smtClean="0"/>
              <a:t>Unlike the general purpose </a:t>
            </a:r>
            <a:r>
              <a:rPr lang="en-US" i="1" dirty="0" err="1" smtClean="0"/>
              <a:t>vdfcreate</a:t>
            </a:r>
            <a:r>
              <a:rPr lang="en-US" i="1" dirty="0" smtClean="0"/>
              <a:t> </a:t>
            </a:r>
            <a:r>
              <a:rPr lang="en-US" dirty="0" smtClean="0"/>
              <a:t>command, </a:t>
            </a:r>
            <a:r>
              <a:rPr lang="en-US" dirty="0" err="1" smtClean="0"/>
              <a:t>wrfvdfcreate</a:t>
            </a:r>
            <a:r>
              <a:rPr lang="en-US" dirty="0" smtClean="0"/>
              <a:t> reads the WRF output files to derive the information it needs to generate a correct .</a:t>
            </a:r>
            <a:r>
              <a:rPr lang="en-US" dirty="0" err="1" smtClean="0"/>
              <a:t>vdf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Hence, rarely are any command line options needed. Command line options you may consider:</a:t>
            </a:r>
          </a:p>
          <a:p>
            <a:pPr lvl="1"/>
            <a:r>
              <a:rPr lang="en-US" b="1" dirty="0" smtClean="0"/>
              <a:t>-vdc2 </a:t>
            </a:r>
            <a:r>
              <a:rPr lang="en-US" dirty="0" smtClean="0"/>
              <a:t>: generate a VDC Type 2 data set (default is Type 1)</a:t>
            </a:r>
          </a:p>
          <a:p>
            <a:r>
              <a:rPr lang="en-US" dirty="0" smtClean="0"/>
              <a:t>General form of command:</a:t>
            </a:r>
          </a:p>
          <a:p>
            <a:pPr lvl="1">
              <a:buNone/>
            </a:pPr>
            <a:r>
              <a:rPr lang="en-US" b="1" dirty="0" err="1" smtClean="0">
                <a:latin typeface="Courier New"/>
                <a:cs typeface="Courier New"/>
              </a:rPr>
              <a:t>wrfvdfcreate</a:t>
            </a:r>
            <a:r>
              <a:rPr lang="en-US" b="1" dirty="0" smtClean="0">
                <a:latin typeface="Courier New"/>
                <a:cs typeface="Courier New"/>
              </a:rPr>
              <a:t> wrf_file1 wrf_file2 … </a:t>
            </a:r>
            <a:r>
              <a:rPr lang="en-US" b="1" dirty="0" err="1" smtClean="0">
                <a:latin typeface="Courier New"/>
                <a:cs typeface="Courier New"/>
              </a:rPr>
              <a:t>wrf_fileN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mydata.vdf</a:t>
            </a:r>
            <a:endParaRPr lang="en-US" b="1" dirty="0" smtClean="0">
              <a:latin typeface="Courier New"/>
              <a:cs typeface="Courier Ne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54400" y="5257800"/>
            <a:ext cx="5181600" cy="674132"/>
            <a:chOff x="3454400" y="5257800"/>
            <a:chExt cx="5181600" cy="6741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854700" y="2857500"/>
              <a:ext cx="381000" cy="51816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0" y="5562600"/>
              <a:ext cx="813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0" y="5638800"/>
            <a:ext cx="1676400" cy="674132"/>
            <a:chOff x="1524000" y="5638800"/>
            <a:chExt cx="1676400" cy="674132"/>
          </a:xfrm>
        </p:grpSpPr>
        <p:sp>
          <p:nvSpPr>
            <p:cNvPr id="9" name="Left Brace 8"/>
            <p:cNvSpPr/>
            <p:nvPr/>
          </p:nvSpPr>
          <p:spPr>
            <a:xfrm rot="16200000">
              <a:off x="2171700" y="4991100"/>
              <a:ext cx="381000" cy="1676400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5943600"/>
              <a:ext cx="87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Motivation for the VDC</a:t>
            </a:r>
            <a:br>
              <a:rPr lang="en-US" dirty="0" smtClean="0">
                <a:ea typeface="ＭＳ Ｐゴシック" pitchFamily="-97" charset="-128"/>
                <a:cs typeface="ＭＳ Ｐゴシック" pitchFamily="-97" charset="-128"/>
              </a:rPr>
            </a:br>
            <a:r>
              <a:rPr lang="en-US" dirty="0" smtClean="0">
                <a:solidFill>
                  <a:srgbClr val="000000"/>
                </a:solidFill>
                <a:ea typeface="ＭＳ Ｐゴシック" pitchFamily="-97" charset="-128"/>
                <a:cs typeface="ＭＳ Ｐゴシック" pitchFamily="-97" charset="-128"/>
              </a:rPr>
              <a:t>Computing technology performance </a:t>
            </a:r>
            <a:r>
              <a:rPr lang="en-US" dirty="0">
                <a:solidFill>
                  <a:srgbClr val="000000"/>
                </a:solidFill>
                <a:ea typeface="ＭＳ Ｐゴシック" pitchFamily="-97" charset="-128"/>
                <a:cs typeface="ＭＳ Ｐゴシック" pitchFamily="-97" charset="-128"/>
              </a:rPr>
              <a:t>increases from 1977 to 2006</a:t>
            </a:r>
          </a:p>
        </p:txBody>
      </p:sp>
      <p:pic>
        <p:nvPicPr>
          <p:cNvPr id="27653" name="Picture 5" descr="d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275" y="1508920"/>
            <a:ext cx="61753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Oval 8"/>
          <p:cNvSpPr>
            <a:spLocks noChangeArrowheads="1"/>
          </p:cNvSpPr>
          <p:nvPr/>
        </p:nvSpPr>
        <p:spPr bwMode="auto">
          <a:xfrm rot="-2476004">
            <a:off x="4926012" y="3690145"/>
            <a:ext cx="1409700" cy="414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 rot="-2476004">
            <a:off x="4305300" y="3694907"/>
            <a:ext cx="1409700" cy="414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 rot="-2476004">
            <a:off x="3941762" y="3355182"/>
            <a:ext cx="614363" cy="414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127000" y="4147345"/>
            <a:ext cx="2327275" cy="1143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1600"/>
              <a:t>Orders of magnitude difference between  improvements in CPU speed and IO bandwidth</a:t>
            </a:r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V="1">
            <a:off x="2503487" y="3829845"/>
            <a:ext cx="1352550" cy="828675"/>
          </a:xfrm>
          <a:prstGeom prst="line">
            <a:avLst/>
          </a:prstGeom>
          <a:noFill/>
          <a:ln w="19050">
            <a:solidFill>
              <a:srgbClr val="FF242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 flipV="1">
            <a:off x="2525712" y="4252120"/>
            <a:ext cx="1785938" cy="525462"/>
          </a:xfrm>
          <a:prstGeom prst="line">
            <a:avLst/>
          </a:prstGeom>
          <a:noFill/>
          <a:ln w="19050">
            <a:solidFill>
              <a:srgbClr val="FF2424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127000" y="5542757"/>
            <a:ext cx="2317750" cy="8255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Balance between compute and IO is changing rapidly</a:t>
            </a:r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1762" y="2209007"/>
            <a:ext cx="8050213" cy="1908175"/>
            <a:chOff x="80" y="1198"/>
            <a:chExt cx="5071" cy="1202"/>
          </a:xfrm>
        </p:grpSpPr>
        <p:sp>
          <p:nvSpPr>
            <p:cNvPr id="27662" name="AutoShape 15"/>
            <p:cNvSpPr>
              <a:spLocks noChangeArrowheads="1"/>
            </p:cNvSpPr>
            <p:nvPr/>
          </p:nvSpPr>
          <p:spPr bwMode="auto">
            <a:xfrm>
              <a:off x="3014" y="1337"/>
              <a:ext cx="2137" cy="10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Text Box 16"/>
            <p:cNvSpPr txBox="1">
              <a:spLocks noChangeArrowheads="1"/>
            </p:cNvSpPr>
            <p:nvPr/>
          </p:nvSpPr>
          <p:spPr bwMode="auto">
            <a:xfrm>
              <a:off x="80" y="1198"/>
              <a:ext cx="1466" cy="72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sz="1600"/>
                <a:t>Moore’s Law does not apply to these!!!</a:t>
              </a:r>
            </a:p>
          </p:txBody>
        </p:sp>
        <p:sp>
          <p:nvSpPr>
            <p:cNvPr id="27664" name="Line 17"/>
            <p:cNvSpPr>
              <a:spLocks noChangeShapeType="1"/>
            </p:cNvSpPr>
            <p:nvPr/>
          </p:nvSpPr>
          <p:spPr bwMode="auto">
            <a:xfrm>
              <a:off x="1559" y="1352"/>
              <a:ext cx="1445" cy="3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wrfvdfcreate</a:t>
            </a:r>
            <a:r>
              <a:rPr lang="en-US" dirty="0" smtClean="0"/>
              <a:t> example with </a:t>
            </a:r>
            <a:r>
              <a:rPr lang="en-US" dirty="0" err="1" smtClean="0"/>
              <a:t>jangmi</a:t>
            </a:r>
            <a:r>
              <a:rPr lang="en-US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573801"/>
            <a:ext cx="9144000" cy="6284199"/>
            <a:chOff x="0" y="286900"/>
            <a:chExt cx="9144000" cy="6284199"/>
          </a:xfrm>
        </p:grpSpPr>
        <p:pic>
          <p:nvPicPr>
            <p:cNvPr id="5" name="Picture 4" descr="wrfout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6900"/>
              <a:ext cx="9144000" cy="628419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1879600" y="800100"/>
              <a:ext cx="152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28800" y="2438400"/>
              <a:ext cx="5791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.</a:t>
            </a:r>
            <a:r>
              <a:rPr lang="en-US" dirty="0" err="1" smtClean="0"/>
              <a:t>vdf</a:t>
            </a:r>
            <a:r>
              <a:rPr lang="en-US" dirty="0" smtClean="0"/>
              <a:t> file with </a:t>
            </a:r>
            <a:r>
              <a:rPr lang="en-US" i="1" dirty="0" err="1" smtClean="0"/>
              <a:t>romsvdfcreate</a:t>
            </a:r>
            <a:r>
              <a:rPr lang="en-US" i="1" dirty="0" smtClean="0"/>
              <a:t>, </a:t>
            </a:r>
            <a:r>
              <a:rPr lang="en-US" i="1" dirty="0" err="1" smtClean="0"/>
              <a:t>momvdfcreate</a:t>
            </a:r>
            <a:r>
              <a:rPr lang="en-US" i="1" dirty="0" smtClean="0"/>
              <a:t>, </a:t>
            </a:r>
            <a:r>
              <a:rPr lang="en-US" i="1" dirty="0" err="1" smtClean="0"/>
              <a:t>popvdfcreate</a:t>
            </a:r>
            <a:endParaRPr lang="en-US" i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dirty="0" smtClean="0"/>
              <a:t>These utilities will be available starting with release 2.2 of VAPOR</a:t>
            </a:r>
          </a:p>
          <a:p>
            <a:r>
              <a:rPr lang="en-US" dirty="0" smtClean="0"/>
              <a:t>Invocation and options are almost identical to </a:t>
            </a:r>
            <a:r>
              <a:rPr lang="en-US" i="1" dirty="0" smtClean="0"/>
              <a:t>wrf2vdf</a:t>
            </a:r>
            <a:r>
              <a:rPr lang="en-US" dirty="0" smtClean="0"/>
              <a:t>, with the following exceptions: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Time-invariant information is provided in a separate MOM/POP/ROMS output file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default VDC type is 2, so –vdc2 is not needed</a:t>
            </a:r>
          </a:p>
          <a:p>
            <a:r>
              <a:rPr lang="en-US" dirty="0" smtClean="0"/>
              <a:t>General form of commands:</a:t>
            </a:r>
          </a:p>
          <a:p>
            <a:pPr lvl="1">
              <a:buNone/>
            </a:pPr>
            <a:r>
              <a:rPr lang="en-US" b="1" dirty="0" smtClean="0">
                <a:latin typeface="Courier New"/>
                <a:cs typeface="Courier New"/>
              </a:rPr>
              <a:t>*</a:t>
            </a:r>
            <a:r>
              <a:rPr lang="en-US" b="1" dirty="0" err="1" smtClean="0">
                <a:latin typeface="Courier New"/>
                <a:cs typeface="Courier New"/>
              </a:rPr>
              <a:t>vdfcreate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time_invariant_file</a:t>
            </a:r>
            <a:r>
              <a:rPr lang="en-US" b="1" dirty="0" smtClean="0">
                <a:latin typeface="Courier New"/>
                <a:cs typeface="Courier New"/>
              </a:rPr>
              <a:t> file1 file2 … </a:t>
            </a:r>
            <a:r>
              <a:rPr lang="en-US" b="1" dirty="0" err="1" smtClean="0">
                <a:latin typeface="Courier New"/>
                <a:cs typeface="Courier New"/>
              </a:rPr>
              <a:t>fileN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mydata.vdf</a:t>
            </a:r>
            <a:endParaRPr lang="en-US" b="1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dirty="0" smtClean="0"/>
              <a:t>where “*” is one of </a:t>
            </a:r>
            <a:r>
              <a:rPr lang="en-US" b="1" dirty="0" smtClean="0"/>
              <a:t>mom</a:t>
            </a:r>
            <a:r>
              <a:rPr lang="en-US" dirty="0" smtClean="0"/>
              <a:t>, </a:t>
            </a:r>
            <a:r>
              <a:rPr lang="en-US" b="1" dirty="0" smtClean="0"/>
              <a:t>pop</a:t>
            </a:r>
            <a:r>
              <a:rPr lang="en-US" dirty="0" smtClean="0"/>
              <a:t>, or </a:t>
            </a:r>
            <a:r>
              <a:rPr lang="en-US" b="1" dirty="0" err="1" smtClean="0"/>
              <a:t>roms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latin typeface="Courier New"/>
                <a:cs typeface="Courier New"/>
              </a:rPr>
              <a:t>wrfvdfcreate</a:t>
            </a:r>
            <a:r>
              <a:rPr lang="en-US" sz="2000" b="1" dirty="0" smtClean="0">
                <a:latin typeface="Courier New"/>
                <a:cs typeface="Courier New"/>
              </a:rPr>
              <a:t> wrfout1 wrfout2 </a:t>
            </a:r>
            <a:r>
              <a:rPr lang="en-US" sz="2000" b="1" dirty="0" err="1" smtClean="0">
                <a:latin typeface="Courier New"/>
                <a:cs typeface="Courier New"/>
              </a:rPr>
              <a:t>mydata.vdf</a:t>
            </a:r>
            <a:endParaRPr lang="en-US" sz="2000" b="1" dirty="0" smtClean="0">
              <a:latin typeface="Courier New"/>
              <a:cs typeface="Courier New"/>
            </a:endParaRPr>
          </a:p>
          <a:p>
            <a:pPr marL="857250" lvl="1" indent="-457200"/>
            <a:r>
              <a:rPr lang="en-US" dirty="0" smtClean="0"/>
              <a:t>Creates a .</a:t>
            </a:r>
            <a:r>
              <a:rPr lang="en-US" dirty="0" err="1" smtClean="0"/>
              <a:t>vdf</a:t>
            </a:r>
            <a:r>
              <a:rPr lang="en-US" dirty="0" smtClean="0"/>
              <a:t> for a VDC suitable for containing all of the 2D and 3D time-varying variables, at all time steps, in the </a:t>
            </a:r>
            <a:r>
              <a:rPr lang="en-US" dirty="0" err="1" smtClean="0"/>
              <a:t>netCDF</a:t>
            </a:r>
            <a:r>
              <a:rPr lang="en-US" dirty="0" smtClean="0"/>
              <a:t> files wrfout1 and wrfout2.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err="1" smtClean="0">
                <a:latin typeface="Courier New"/>
                <a:cs typeface="Courier New"/>
              </a:rPr>
              <a:t>romsvdfcreate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grid_file</a:t>
            </a:r>
            <a:r>
              <a:rPr lang="en-US" sz="2000" b="1" dirty="0" smtClean="0">
                <a:latin typeface="Courier New"/>
                <a:cs typeface="Courier New"/>
              </a:rPr>
              <a:t> romsout1 romsout2 </a:t>
            </a:r>
            <a:r>
              <a:rPr lang="en-US" sz="2000" b="1" dirty="0" err="1" smtClean="0">
                <a:latin typeface="Courier New"/>
                <a:cs typeface="Courier New"/>
              </a:rPr>
              <a:t>mydata.vdf</a:t>
            </a:r>
            <a:endParaRPr lang="en-US" sz="2000" b="1" dirty="0" smtClean="0">
              <a:latin typeface="Courier New"/>
              <a:cs typeface="Courier New"/>
            </a:endParaRPr>
          </a:p>
          <a:p>
            <a:pPr marL="914400" lvl="1" indent="-514350"/>
            <a:r>
              <a:rPr lang="en-US" dirty="0" smtClean="0"/>
              <a:t>Creates a .</a:t>
            </a:r>
            <a:r>
              <a:rPr lang="en-US" dirty="0" err="1" smtClean="0"/>
              <a:t>vdf</a:t>
            </a:r>
            <a:r>
              <a:rPr lang="en-US" dirty="0" smtClean="0"/>
              <a:t> for a VDC suitable for containing all of the 2D and 3D time-varying variables, at all time steps, in the </a:t>
            </a:r>
            <a:r>
              <a:rPr lang="en-US" dirty="0" err="1" smtClean="0"/>
              <a:t>netCDF</a:t>
            </a:r>
            <a:r>
              <a:rPr lang="en-US" dirty="0" smtClean="0"/>
              <a:t> files romsout1 and romsout2.</a:t>
            </a:r>
          </a:p>
          <a:p>
            <a:pPr marL="514350" indent="-51435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a VDC with a model-specific command</a:t>
            </a:r>
            <a:endParaRPr lang="en-US" i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10000"/>
          </a:bodyPr>
          <a:lstStyle/>
          <a:p>
            <a:r>
              <a:rPr lang="en-US" dirty="0" smtClean="0"/>
              <a:t>Much simpler than using </a:t>
            </a:r>
            <a:r>
              <a:rPr lang="en-US" i="1" dirty="0" smtClean="0"/>
              <a:t>raw2vdf</a:t>
            </a:r>
          </a:p>
          <a:p>
            <a:r>
              <a:rPr lang="en-US" dirty="0" smtClean="0"/>
              <a:t>The contents of the model output files combined with </a:t>
            </a:r>
            <a:r>
              <a:rPr lang="en-US" dirty="0" err="1" smtClean="0"/>
              <a:t>a.vdf</a:t>
            </a:r>
            <a:r>
              <a:rPr lang="en-US" dirty="0" smtClean="0"/>
              <a:t> file provide most of the information needed for conversion</a:t>
            </a:r>
          </a:p>
          <a:p>
            <a:r>
              <a:rPr lang="en-US" dirty="0" smtClean="0"/>
              <a:t>Commonly used command line options:</a:t>
            </a:r>
          </a:p>
          <a:p>
            <a:pPr lvl="1"/>
            <a:r>
              <a:rPr lang="en-US" dirty="0" smtClean="0"/>
              <a:t>-</a:t>
            </a:r>
            <a:r>
              <a:rPr lang="en-US" b="1" dirty="0" err="1" smtClean="0"/>
              <a:t>varnames</a:t>
            </a:r>
            <a:r>
              <a:rPr lang="en-US" b="1" dirty="0" smtClean="0"/>
              <a:t> </a:t>
            </a:r>
            <a:r>
              <a:rPr lang="en-US" dirty="0" smtClean="0"/>
              <a:t>: specifies list of variables to convert (default is all variables found)</a:t>
            </a:r>
          </a:p>
          <a:p>
            <a:pPr lvl="1"/>
            <a:r>
              <a:rPr lang="en-US" b="1" dirty="0" smtClean="0"/>
              <a:t>-</a:t>
            </a:r>
            <a:r>
              <a:rPr lang="en-US" b="1" dirty="0" err="1" smtClean="0"/>
              <a:t>lod</a:t>
            </a:r>
            <a:r>
              <a:rPr lang="en-US" b="1" dirty="0" smtClean="0"/>
              <a:t> </a:t>
            </a:r>
            <a:r>
              <a:rPr lang="en-US" dirty="0" smtClean="0"/>
              <a:t>: limits the saved levels-of-detail for VDC Type 2(default is all)</a:t>
            </a:r>
          </a:p>
          <a:p>
            <a:pPr lvl="1"/>
            <a:r>
              <a:rPr lang="en-US" b="1" dirty="0" smtClean="0"/>
              <a:t>-level </a:t>
            </a:r>
            <a:r>
              <a:rPr lang="en-US" dirty="0" smtClean="0"/>
              <a:t>: limits the saved refinement levels for VDC Type1 (default is all)</a:t>
            </a:r>
          </a:p>
          <a:p>
            <a:r>
              <a:rPr lang="en-US" dirty="0" smtClean="0"/>
              <a:t>General form of commands: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wrf2vdf wrffile1 wrffile2 … </a:t>
            </a:r>
            <a:r>
              <a:rPr lang="en-US" b="1" dirty="0" err="1" smtClean="0">
                <a:latin typeface="Courier New"/>
                <a:cs typeface="Courier New"/>
              </a:rPr>
              <a:t>wrffileN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mydata.vdf</a:t>
            </a:r>
            <a:endParaRPr lang="en-US" dirty="0" smtClean="0"/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*2vdf </a:t>
            </a:r>
            <a:r>
              <a:rPr lang="en-US" b="1" dirty="0" err="1" smtClean="0">
                <a:latin typeface="Courier New"/>
                <a:cs typeface="Courier New"/>
              </a:rPr>
              <a:t>time_invariant_file</a:t>
            </a:r>
            <a:r>
              <a:rPr lang="en-US" b="1" dirty="0" smtClean="0">
                <a:latin typeface="Courier New"/>
                <a:cs typeface="Courier New"/>
              </a:rPr>
              <a:t> file1 file2 … </a:t>
            </a:r>
            <a:r>
              <a:rPr lang="en-US" b="1" dirty="0" err="1" smtClean="0">
                <a:latin typeface="Courier New"/>
                <a:cs typeface="Courier New"/>
              </a:rPr>
              <a:t>fileN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mydata.vdf</a:t>
            </a:r>
            <a:endParaRPr lang="en-US" b="1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dirty="0" smtClean="0"/>
              <a:t>where “*” is one of mom, pop, or </a:t>
            </a:r>
            <a:r>
              <a:rPr lang="en-US" dirty="0" err="1" smtClean="0"/>
              <a:t>roms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ourier New"/>
                <a:cs typeface="Courier New"/>
              </a:rPr>
              <a:t>wrf2vdf </a:t>
            </a:r>
            <a:r>
              <a:rPr lang="en-US" sz="2000" b="1" dirty="0" err="1" smtClean="0">
                <a:latin typeface="Courier New"/>
                <a:cs typeface="Courier New"/>
              </a:rPr>
              <a:t>mydata.vdf</a:t>
            </a:r>
            <a:r>
              <a:rPr lang="en-US" sz="2000" b="1" dirty="0" smtClean="0">
                <a:latin typeface="Courier New"/>
                <a:cs typeface="Courier New"/>
              </a:rPr>
              <a:t> wrfout1 wrfout2</a:t>
            </a:r>
          </a:p>
          <a:p>
            <a:pPr marL="457200" indent="-457200"/>
            <a:r>
              <a:rPr lang="en-US" sz="2400" dirty="0" smtClean="0"/>
              <a:t>Populates the VDC associated with </a:t>
            </a:r>
            <a:r>
              <a:rPr lang="en-US" sz="2400" dirty="0" err="1" smtClean="0"/>
              <a:t>mydata.vdf</a:t>
            </a:r>
            <a:r>
              <a:rPr lang="en-US" sz="2400" dirty="0" smtClean="0"/>
              <a:t> with </a:t>
            </a:r>
            <a:r>
              <a:rPr lang="en-US" sz="2400" b="1" dirty="0" smtClean="0"/>
              <a:t>all </a:t>
            </a:r>
            <a:r>
              <a:rPr lang="en-US" sz="2400" dirty="0" smtClean="0"/>
              <a:t>of the variables and time steps found in the WRF </a:t>
            </a:r>
            <a:r>
              <a:rPr lang="en-US" sz="2400" dirty="0" err="1" smtClean="0"/>
              <a:t>netCDF</a:t>
            </a:r>
            <a:r>
              <a:rPr lang="en-US" sz="2400" dirty="0" smtClean="0"/>
              <a:t> files wrfout1 and wrfout2</a:t>
            </a:r>
            <a:endParaRPr lang="en-US" sz="2400" b="1" dirty="0" smtClean="0">
              <a:latin typeface="Courier New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ourier New"/>
                <a:cs typeface="Courier New"/>
              </a:rPr>
              <a:t>wrf2vdf –</a:t>
            </a:r>
            <a:r>
              <a:rPr lang="en-US" sz="2000" b="1" dirty="0" err="1" smtClean="0">
                <a:latin typeface="Courier New"/>
                <a:cs typeface="Courier New"/>
              </a:rPr>
              <a:t>varnames</a:t>
            </a:r>
            <a:r>
              <a:rPr lang="en-US" sz="2000" b="1" dirty="0" smtClean="0">
                <a:latin typeface="Courier New"/>
                <a:cs typeface="Courier New"/>
              </a:rPr>
              <a:t> U:V:W </a:t>
            </a:r>
            <a:r>
              <a:rPr lang="en-US" sz="2000" b="1" dirty="0" err="1" smtClean="0">
                <a:latin typeface="Courier New"/>
                <a:cs typeface="Courier New"/>
              </a:rPr>
              <a:t>mydata.vdf</a:t>
            </a:r>
            <a:r>
              <a:rPr lang="en-US" sz="2000" b="1" dirty="0" smtClean="0">
                <a:latin typeface="Courier New"/>
                <a:cs typeface="Courier New"/>
              </a:rPr>
              <a:t> wrfout1 wrfout2</a:t>
            </a:r>
          </a:p>
          <a:p>
            <a:pPr marL="457200" indent="-457200"/>
            <a:r>
              <a:rPr lang="en-US" sz="2400" dirty="0" smtClean="0"/>
              <a:t>Populates the VDC associated with </a:t>
            </a:r>
            <a:r>
              <a:rPr lang="en-US" sz="2400" dirty="0" err="1" smtClean="0"/>
              <a:t>mydata.vdf</a:t>
            </a:r>
            <a:r>
              <a:rPr lang="en-US" sz="2400" dirty="0" smtClean="0"/>
              <a:t> with the variables named “U”, “</a:t>
            </a:r>
            <a:r>
              <a:rPr lang="en-US" sz="2400" dirty="0" err="1" smtClean="0"/>
              <a:t>V”,and</a:t>
            </a:r>
            <a:r>
              <a:rPr lang="en-US" sz="2400" dirty="0" smtClean="0"/>
              <a:t> “W” at all time steps found in the WRF </a:t>
            </a:r>
            <a:r>
              <a:rPr lang="en-US" sz="2400" dirty="0" err="1" smtClean="0"/>
              <a:t>netCDF</a:t>
            </a:r>
            <a:r>
              <a:rPr lang="en-US" sz="2400" dirty="0" smtClean="0"/>
              <a:t> files wrfout1 and wrfout2</a:t>
            </a:r>
          </a:p>
          <a:p>
            <a:pPr marL="457200" indent="-457200"/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saving storage space	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r>
              <a:rPr lang="en-US" dirty="0" smtClean="0"/>
              <a:t>An unfortunate aspect of using a VDC is having two copies of your data.</a:t>
            </a:r>
          </a:p>
          <a:p>
            <a:r>
              <a:rPr lang="en-US" dirty="0" smtClean="0"/>
              <a:t>A VDC may be incomplete in the sense that any of the following may be missing: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Time steps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Variables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Refinement or level-of-detail levels</a:t>
            </a:r>
          </a:p>
          <a:p>
            <a:pPr marL="514350" indent="-514350"/>
            <a:r>
              <a:rPr lang="en-US" dirty="0" smtClean="0"/>
              <a:t>Use the appropriate *2vdf command line options to limit contents of VDC to </a:t>
            </a:r>
            <a:r>
              <a:rPr lang="en-US" b="1" dirty="0" smtClean="0"/>
              <a:t>only what you need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smtClean="0"/>
              <a:t>-</a:t>
            </a:r>
            <a:r>
              <a:rPr lang="en-US" b="1" dirty="0" err="1" smtClean="0"/>
              <a:t>numts</a:t>
            </a:r>
            <a:r>
              <a:rPr lang="en-US" b="1" dirty="0" smtClean="0"/>
              <a:t> </a:t>
            </a:r>
            <a:r>
              <a:rPr lang="en-US" dirty="0" smtClean="0"/>
              <a:t>: Limits the number of time steps converted</a:t>
            </a:r>
          </a:p>
          <a:p>
            <a:pPr marL="914400" lvl="1" indent="-514350"/>
            <a:r>
              <a:rPr lang="en-US" dirty="0" smtClean="0"/>
              <a:t>-</a:t>
            </a:r>
            <a:r>
              <a:rPr lang="en-US" b="1" dirty="0" smtClean="0"/>
              <a:t>level </a:t>
            </a:r>
            <a:r>
              <a:rPr lang="en-US" dirty="0" smtClean="0"/>
              <a:t>: (Type 1 VDC) limits refinement levels output</a:t>
            </a:r>
          </a:p>
          <a:p>
            <a:pPr marL="914400" lvl="1" indent="-514350"/>
            <a:r>
              <a:rPr lang="en-US" dirty="0" smtClean="0"/>
              <a:t>-</a:t>
            </a:r>
            <a:r>
              <a:rPr lang="en-US" b="1" dirty="0" err="1" smtClean="0"/>
              <a:t>lod</a:t>
            </a:r>
            <a:r>
              <a:rPr lang="en-US" dirty="0" smtClean="0"/>
              <a:t>: (Type 2 VDC) limits levels-of-detail output</a:t>
            </a:r>
          </a:p>
          <a:p>
            <a:pPr marL="914400" lvl="1" indent="-514350"/>
            <a:r>
              <a:rPr lang="en-US" dirty="0" smtClean="0"/>
              <a:t>-</a:t>
            </a:r>
            <a:r>
              <a:rPr lang="en-US" b="1" dirty="0" err="1" smtClean="0"/>
              <a:t>varnames</a:t>
            </a:r>
            <a:r>
              <a:rPr lang="en-US" b="1" dirty="0" smtClean="0"/>
              <a:t> </a:t>
            </a:r>
            <a:r>
              <a:rPr lang="en-US" dirty="0" smtClean="0"/>
              <a:t>: limits the variables output</a:t>
            </a:r>
          </a:p>
          <a:p>
            <a:pPr marL="914400" lvl="1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 (</a:t>
            </a:r>
            <a:r>
              <a:rPr lang="en-US" dirty="0" err="1" smtClean="0"/>
              <a:t>FAQs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r>
              <a:rPr lang="en-US" dirty="0" smtClean="0"/>
              <a:t>How long will it take to convert my data to a VDC?</a:t>
            </a:r>
          </a:p>
          <a:p>
            <a:pPr lvl="1"/>
            <a:r>
              <a:rPr lang="en-US" dirty="0" smtClean="0"/>
              <a:t>The wavelet transformation is very fast and has been parallelized to take advantage of multi-core processors. Typically it takes about twice as long to translate a file as it takes to copy it from one place on disk to another.</a:t>
            </a:r>
          </a:p>
          <a:p>
            <a:pPr lvl="1"/>
            <a:r>
              <a:rPr lang="en-US" dirty="0" smtClean="0"/>
              <a:t>Pruning variables and/or time steps will save time and space</a:t>
            </a:r>
          </a:p>
          <a:p>
            <a:r>
              <a:rPr lang="en-US" dirty="0" smtClean="0"/>
              <a:t>How much space overhead is there for a VDC</a:t>
            </a:r>
          </a:p>
          <a:p>
            <a:pPr lvl="1"/>
            <a:r>
              <a:rPr lang="en-US" dirty="0" smtClean="0"/>
              <a:t>Internally data are decomposed into blocks: 64^3 (32^3 for VDC1) by default.</a:t>
            </a:r>
          </a:p>
          <a:p>
            <a:pPr lvl="1"/>
            <a:r>
              <a:rPr lang="en-US" dirty="0" smtClean="0"/>
              <a:t>If your data are block aligned the overhead is typically less than 1 or 2%.</a:t>
            </a:r>
          </a:p>
          <a:p>
            <a:pPr lvl="1"/>
            <a:r>
              <a:rPr lang="en-US" dirty="0" smtClean="0"/>
              <a:t>If your data do not align with block boundaries the overhead will depend on how much padding must be performed.</a:t>
            </a:r>
          </a:p>
          <a:p>
            <a:r>
              <a:rPr lang="en-US" dirty="0" smtClean="0"/>
              <a:t>Can I reconstruct my data from a VDC exactly?</a:t>
            </a:r>
          </a:p>
          <a:p>
            <a:pPr lvl="1"/>
            <a:r>
              <a:rPr lang="en-US" dirty="0" smtClean="0"/>
              <a:t>While the wavelet transforms used exhibit “perfect reconstruction”, in reality you can expect differences due to floating point </a:t>
            </a:r>
            <a:r>
              <a:rPr lang="en-US" smtClean="0"/>
              <a:t>round off.</a:t>
            </a:r>
          </a:p>
          <a:p>
            <a:pPr marL="914400" lvl="1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 sets</a:t>
            </a:r>
            <a:br>
              <a:rPr lang="en-US" dirty="0" smtClean="0"/>
            </a:br>
            <a:r>
              <a:rPr lang="en-US" dirty="0" smtClean="0"/>
              <a:t>(This slide is NOT in your handouts. Apologies!)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Data used from the tutorial are available from: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ftp://ftp.ucar.edu/vapor/data/jangmi_lowres.zip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ftp://ftp.ucar.edu/vapor/data/jangmiWrfout1.zip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ftp://ftp.ucar.edu/vapor/data/jangmiWrfout2.zip</a:t>
            </a:r>
          </a:p>
          <a:p>
            <a:r>
              <a:rPr lang="en-US" dirty="0" smtClean="0"/>
              <a:t>Other data sets available from: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https://www.vapor.ucar.edu/page/vapor-download#Example</a:t>
            </a:r>
          </a:p>
          <a:p>
            <a:r>
              <a:rPr lang="en-US" dirty="0" smtClean="0"/>
              <a:t>Updated tutorial slides (and other tutorials):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https://</a:t>
            </a:r>
            <a:r>
              <a:rPr lang="en-US" dirty="0" err="1" smtClean="0">
                <a:solidFill>
                  <a:srgbClr val="0000FF"/>
                </a:solidFill>
              </a:rPr>
              <a:t>www.vapor.ucar.edu</a:t>
            </a:r>
            <a:r>
              <a:rPr lang="en-US" dirty="0" smtClean="0">
                <a:solidFill>
                  <a:srgbClr val="0000FF"/>
                </a:solidFill>
              </a:rPr>
              <a:t>/docs/vapor-tutorials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B5F9-A957-4953-B2EB-5DCBFBA5314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97" charset="-128"/>
                <a:cs typeface="ＭＳ Ｐゴシック" pitchFamily="-97" charset="-128"/>
              </a:rPr>
              <a:t>Questions???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ea typeface="ＭＳ Ｐゴシック" pitchFamily="-97" charset="-128"/>
                <a:cs typeface="ＭＳ Ｐゴシック" pitchFamily="-97" charset="-128"/>
              </a:rPr>
              <a:t>www.vapor.ucar.edu</a:t>
            </a:r>
          </a:p>
          <a:p>
            <a:r>
              <a:rPr lang="en-US">
                <a:ea typeface="ＭＳ Ｐゴシック" pitchFamily="-97" charset="-128"/>
                <a:cs typeface="ＭＳ Ｐゴシック" pitchFamily="-97" charset="-128"/>
              </a:rPr>
              <a:t>vapor@ucar.edu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Limitations to data analysis and visualization</a:t>
            </a:r>
            <a:endParaRPr lang="en-US" dirty="0"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270000"/>
            <a:ext cx="7772400" cy="39338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Due to recent trends in computing technology that are expected to continue for the foreseeable future, data analysis and visualization are often constrained by: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The rate at which data can be read from disk (</a:t>
            </a:r>
            <a:r>
              <a:rPr lang="en-US" b="1" dirty="0" smtClean="0">
                <a:ea typeface="ＭＳ Ｐゴシック" pitchFamily="-97" charset="-128"/>
                <a:cs typeface="ＭＳ Ｐゴシック" pitchFamily="-97" charset="-128"/>
              </a:rPr>
              <a:t>I/O bandwidth</a:t>
            </a:r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The capacity of available random access secondary storage (</a:t>
            </a:r>
            <a:r>
              <a:rPr lang="en-US" b="1" dirty="0" smtClean="0">
                <a:ea typeface="ＭＳ Ｐゴシック" pitchFamily="-97" charset="-128"/>
                <a:cs typeface="ＭＳ Ｐゴシック" pitchFamily="-97" charset="-128"/>
              </a:rPr>
              <a:t>i.e. disk space</a:t>
            </a:r>
            <a:r>
              <a:rPr lang="en-US" dirty="0" smtClean="0">
                <a:ea typeface="ＭＳ Ｐゴシック" pitchFamily="-97" charset="-128"/>
                <a:cs typeface="ＭＳ Ｐゴシック" pitchFamily="-97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44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a typeface="ＭＳ Ｐゴシック" pitchFamily="-97" charset="-128"/>
                <a:cs typeface="ＭＳ Ｐゴシック" pitchFamily="-97" charset="-128"/>
              </a:rPr>
              <a:t>The VAPOR Data Collection (VDC)</a:t>
            </a: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/>
            </a:r>
            <a:b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</a:br>
            <a:r>
              <a:rPr lang="en-US" sz="2400" dirty="0" smtClean="0">
                <a:ea typeface="ＭＳ Ｐゴシック" pitchFamily="-97" charset="-128"/>
                <a:cs typeface="ＭＳ Ｐゴシック" pitchFamily="-97" charset="-128"/>
              </a:rPr>
              <a:t>Interact with Terabytes of data using only a commodity computer</a:t>
            </a:r>
            <a:endParaRPr lang="en-US" sz="2400" dirty="0"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1905000"/>
          </a:xfrm>
          <a:noFill/>
        </p:spPr>
        <p:txBody>
          <a:bodyPr>
            <a:normAutofit fontScale="85000" lnSpcReduction="20000"/>
          </a:bodyPr>
          <a:lstStyle/>
          <a:p>
            <a:pPr marL="438150" indent="-381000">
              <a:lnSpc>
                <a:spcPct val="90000"/>
              </a:lnSpc>
            </a:pPr>
            <a:r>
              <a:rPr lang="en-US" sz="3027" i="1" dirty="0" smtClean="0"/>
              <a:t>Progressive data access</a:t>
            </a:r>
          </a:p>
          <a:p>
            <a:pPr marL="857250" lvl="1">
              <a:lnSpc>
                <a:spcPct val="90000"/>
              </a:lnSpc>
            </a:pPr>
            <a:r>
              <a:rPr lang="en-US" sz="2346" dirty="0" smtClean="0">
                <a:ea typeface="ＭＳ Ｐゴシック" pitchFamily="-97" charset="-128"/>
              </a:rPr>
              <a:t>Permit </a:t>
            </a:r>
            <a:r>
              <a:rPr lang="en-US" sz="2346" dirty="0">
                <a:ea typeface="ＭＳ Ｐゴシック" pitchFamily="-97" charset="-128"/>
              </a:rPr>
              <a:t>speed/quality tradeoffs</a:t>
            </a:r>
          </a:p>
          <a:p>
            <a:pPr marL="857250" lvl="1">
              <a:lnSpc>
                <a:spcPct val="90000"/>
              </a:lnSpc>
            </a:pPr>
            <a:r>
              <a:rPr lang="en-US" sz="2346" dirty="0">
                <a:ea typeface="ＭＳ Ｐゴシック" pitchFamily="-97" charset="-128"/>
              </a:rPr>
              <a:t>Region of Interest (ROI) identification </a:t>
            </a:r>
            <a:r>
              <a:rPr lang="en-US" sz="2346" dirty="0" smtClean="0">
                <a:ea typeface="ＭＳ Ｐゴシック" pitchFamily="-97" charset="-128"/>
              </a:rPr>
              <a:t>and isolation</a:t>
            </a:r>
          </a:p>
          <a:p>
            <a:pPr marL="457200">
              <a:lnSpc>
                <a:spcPct val="90000"/>
              </a:lnSpc>
            </a:pPr>
            <a:r>
              <a:rPr lang="en-US" sz="3146" dirty="0" smtClean="0">
                <a:ea typeface="ＭＳ Ｐゴシック" pitchFamily="-97" charset="-128"/>
              </a:rPr>
              <a:t>Two wavelet-based models:</a:t>
            </a:r>
          </a:p>
          <a:p>
            <a:pPr marL="857250" lvl="1">
              <a:lnSpc>
                <a:spcPct val="90000"/>
              </a:lnSpc>
            </a:pPr>
            <a:r>
              <a:rPr lang="en-US" sz="2346" dirty="0" smtClean="0">
                <a:ea typeface="ＭＳ Ｐゴシック" pitchFamily="-97" charset="-128"/>
              </a:rPr>
              <a:t>VDC Type 1: </a:t>
            </a:r>
            <a:r>
              <a:rPr lang="en-US" sz="2346" dirty="0" err="1" smtClean="0">
                <a:ea typeface="ＭＳ Ｐゴシック" pitchFamily="-97" charset="-128"/>
              </a:rPr>
              <a:t>multiresolution</a:t>
            </a:r>
            <a:endParaRPr lang="en-US" sz="2346" dirty="0" smtClean="0">
              <a:ea typeface="ＭＳ Ｐゴシック" pitchFamily="-97" charset="-128"/>
            </a:endParaRPr>
          </a:p>
          <a:p>
            <a:pPr marL="857250" lvl="1">
              <a:lnSpc>
                <a:spcPct val="90000"/>
              </a:lnSpc>
            </a:pPr>
            <a:r>
              <a:rPr lang="en-US" sz="2346" dirty="0" smtClean="0">
                <a:ea typeface="ＭＳ Ｐゴシック" pitchFamily="-97" charset="-128"/>
              </a:rPr>
              <a:t>VDC Type 2: </a:t>
            </a:r>
            <a:r>
              <a:rPr lang="en-US" sz="2346" dirty="0" err="1" smtClean="0">
                <a:ea typeface="ＭＳ Ｐゴシック" pitchFamily="-97" charset="-128"/>
              </a:rPr>
              <a:t>multiresolution</a:t>
            </a:r>
            <a:r>
              <a:rPr lang="en-US" sz="2346" dirty="0" smtClean="0">
                <a:ea typeface="ＭＳ Ｐゴシック" pitchFamily="-97" charset="-128"/>
              </a:rPr>
              <a:t> and coefficient prioritization</a:t>
            </a:r>
            <a:endParaRPr lang="en-US" sz="2346" dirty="0">
              <a:ea typeface="ＭＳ Ｐゴシック" pitchFamily="-97" charset="-128"/>
            </a:endParaRP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5354638" y="3613150"/>
            <a:ext cx="3279775" cy="1314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Combination of visualization, ROI isolation, and </a:t>
            </a:r>
            <a:r>
              <a:rPr lang="en-US" sz="1600" dirty="0" err="1"/>
              <a:t>multiresolution</a:t>
            </a:r>
            <a:r>
              <a:rPr lang="en-US" sz="1600" dirty="0"/>
              <a:t> data representation that provides sufficient </a:t>
            </a:r>
            <a:r>
              <a:rPr lang="en-US" sz="1600" b="1" dirty="0"/>
              <a:t>data reduction</a:t>
            </a:r>
            <a:r>
              <a:rPr lang="en-US" sz="1600" dirty="0"/>
              <a:t> to enable interactive work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6250" y="3613150"/>
            <a:ext cx="4648200" cy="2743200"/>
            <a:chOff x="300" y="2036"/>
            <a:chExt cx="2928" cy="1728"/>
          </a:xfrm>
        </p:grpSpPr>
        <p:sp>
          <p:nvSpPr>
            <p:cNvPr id="31754" name="Oval 6"/>
            <p:cNvSpPr>
              <a:spLocks noChangeArrowheads="1"/>
            </p:cNvSpPr>
            <p:nvPr/>
          </p:nvSpPr>
          <p:spPr bwMode="auto">
            <a:xfrm>
              <a:off x="1356" y="2036"/>
              <a:ext cx="816" cy="57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Times New Roman" pitchFamily="-97" charset="0"/>
                </a:rPr>
                <a:t>Visual data </a:t>
              </a:r>
            </a:p>
            <a:p>
              <a:pPr algn="ctr"/>
              <a:r>
                <a:rPr lang="en-US" sz="1600">
                  <a:latin typeface="Times New Roman" pitchFamily="-97" charset="0"/>
                </a:rPr>
                <a:t>browsing</a:t>
              </a:r>
            </a:p>
          </p:txBody>
        </p:sp>
        <p:sp>
          <p:nvSpPr>
            <p:cNvPr id="31755" name="Oval 7"/>
            <p:cNvSpPr>
              <a:spLocks noChangeArrowheads="1"/>
            </p:cNvSpPr>
            <p:nvPr/>
          </p:nvSpPr>
          <p:spPr bwMode="auto">
            <a:xfrm>
              <a:off x="2412" y="3188"/>
              <a:ext cx="816" cy="57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Times New Roman" pitchFamily="-97" charset="0"/>
                </a:rPr>
                <a:t>Data</a:t>
              </a:r>
            </a:p>
            <a:p>
              <a:pPr algn="ctr"/>
              <a:r>
                <a:rPr lang="en-US" sz="1600">
                  <a:latin typeface="Times New Roman" pitchFamily="-97" charset="0"/>
                </a:rPr>
                <a:t>manipulation</a:t>
              </a:r>
            </a:p>
          </p:txBody>
        </p:sp>
        <p:sp>
          <p:nvSpPr>
            <p:cNvPr id="31756" name="Oval 8"/>
            <p:cNvSpPr>
              <a:spLocks noChangeArrowheads="1"/>
            </p:cNvSpPr>
            <p:nvPr/>
          </p:nvSpPr>
          <p:spPr bwMode="auto">
            <a:xfrm>
              <a:off x="300" y="3188"/>
              <a:ext cx="816" cy="57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Times New Roman" pitchFamily="-97" charset="0"/>
                </a:rPr>
                <a:t>Quantitative</a:t>
              </a:r>
            </a:p>
            <a:p>
              <a:pPr algn="ctr"/>
              <a:r>
                <a:rPr lang="en-US" sz="1600">
                  <a:latin typeface="Times New Roman" pitchFamily="-97" charset="0"/>
                </a:rPr>
                <a:t>analysis</a:t>
              </a:r>
            </a:p>
          </p:txBody>
        </p:sp>
        <p:sp>
          <p:nvSpPr>
            <p:cNvPr id="31757" name="Text Box 9"/>
            <p:cNvSpPr txBox="1">
              <a:spLocks noChangeArrowheads="1"/>
            </p:cNvSpPr>
            <p:nvPr/>
          </p:nvSpPr>
          <p:spPr bwMode="auto">
            <a:xfrm>
              <a:off x="1404" y="2890"/>
              <a:ext cx="720" cy="443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Times New Roman" pitchFamily="-97" charset="0"/>
                </a:rPr>
                <a:t>Refine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Times New Roman" pitchFamily="-97" charset="0"/>
                </a:rPr>
                <a:t>Coarsen</a:t>
              </a:r>
            </a:p>
          </p:txBody>
        </p:sp>
        <p:cxnSp>
          <p:nvCxnSpPr>
            <p:cNvPr id="31758" name="AutoShape 10"/>
            <p:cNvCxnSpPr>
              <a:cxnSpLocks noChangeShapeType="1"/>
              <a:stCxn id="31754" idx="4"/>
              <a:endCxn id="31757" idx="0"/>
            </p:cNvCxnSpPr>
            <p:nvPr/>
          </p:nvCxnSpPr>
          <p:spPr bwMode="auto">
            <a:xfrm>
              <a:off x="1764" y="2612"/>
              <a:ext cx="0" cy="27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1759" name="AutoShape 11"/>
            <p:cNvCxnSpPr>
              <a:cxnSpLocks noChangeShapeType="1"/>
              <a:stCxn id="31756" idx="7"/>
              <a:endCxn id="31757" idx="1"/>
            </p:cNvCxnSpPr>
            <p:nvPr/>
          </p:nvCxnSpPr>
          <p:spPr bwMode="auto">
            <a:xfrm flipV="1">
              <a:off x="997" y="3112"/>
              <a:ext cx="407" cy="1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1760" name="AutoShape 12"/>
            <p:cNvCxnSpPr>
              <a:cxnSpLocks noChangeShapeType="1"/>
              <a:stCxn id="31757" idx="3"/>
              <a:endCxn id="31755" idx="1"/>
            </p:cNvCxnSpPr>
            <p:nvPr/>
          </p:nvCxnSpPr>
          <p:spPr bwMode="auto">
            <a:xfrm>
              <a:off x="2124" y="3112"/>
              <a:ext cx="407" cy="16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1761" name="AutoShape 13"/>
            <p:cNvCxnSpPr>
              <a:cxnSpLocks noChangeShapeType="1"/>
              <a:stCxn id="31756" idx="0"/>
              <a:endCxn id="31754" idx="2"/>
            </p:cNvCxnSpPr>
            <p:nvPr/>
          </p:nvCxnSpPr>
          <p:spPr bwMode="auto">
            <a:xfrm rot="-5400000">
              <a:off x="600" y="2432"/>
              <a:ext cx="864" cy="648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1762" name="AutoShape 14"/>
            <p:cNvCxnSpPr>
              <a:cxnSpLocks noChangeShapeType="1"/>
              <a:stCxn id="31754" idx="6"/>
              <a:endCxn id="31755" idx="0"/>
            </p:cNvCxnSpPr>
            <p:nvPr/>
          </p:nvCxnSpPr>
          <p:spPr bwMode="auto">
            <a:xfrm>
              <a:off x="2172" y="2324"/>
              <a:ext cx="648" cy="864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31763" name="AutoShape 15"/>
            <p:cNvCxnSpPr>
              <a:cxnSpLocks noChangeShapeType="1"/>
              <a:stCxn id="31756" idx="5"/>
              <a:endCxn id="31755" idx="3"/>
            </p:cNvCxnSpPr>
            <p:nvPr/>
          </p:nvCxnSpPr>
          <p:spPr bwMode="auto">
            <a:xfrm rot="16200000" flipH="1">
              <a:off x="1763" y="2914"/>
              <a:ext cx="1" cy="1534"/>
            </a:xfrm>
            <a:prstGeom prst="curvedConnector3">
              <a:avLst>
                <a:gd name="adj1" fmla="val 2280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6086475" y="5473700"/>
            <a:ext cx="2498725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Think </a:t>
            </a:r>
            <a:r>
              <a:rPr lang="en-US" i="1"/>
              <a:t>Google Earth</a:t>
            </a:r>
            <a:r>
              <a:rPr lang="en-US"/>
              <a:t>!!!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19525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GoogleEarth</a:t>
            </a:r>
            <a:r>
              <a:rPr lang="en-US" sz="1600" dirty="0" smtClean="0"/>
              <a:t> model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495800" y="2743200"/>
            <a:ext cx="1219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Turbulence live demo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3810000" cy="4525963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1536^3 computation grid</a:t>
            </a:r>
          </a:p>
          <a:p>
            <a:r>
              <a:rPr lang="en-US" dirty="0" smtClean="0"/>
              <a:t>12GBs/variable/time-step</a:t>
            </a:r>
          </a:p>
          <a:p>
            <a:r>
              <a:rPr lang="en-US" dirty="0" smtClean="0"/>
              <a:t>100’s of time steps saved</a:t>
            </a:r>
          </a:p>
          <a:p>
            <a:r>
              <a:rPr lang="en-US" dirty="0" smtClean="0"/>
              <a:t>Terabytes of data in aggregate!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274-0F64-49AF-A0C7-2CD1018635E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5029200" y="1295400"/>
            <a:ext cx="3877298" cy="3798332"/>
            <a:chOff x="5029200" y="1143000"/>
            <a:chExt cx="3877298" cy="3798332"/>
          </a:xfrm>
        </p:grpSpPr>
        <p:pic>
          <p:nvPicPr>
            <p:cNvPr id="6" name="Picture 5" descr="ab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1143000"/>
              <a:ext cx="3877298" cy="3429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10200" y="4572000"/>
              <a:ext cx="2931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Mininni</a:t>
              </a:r>
              <a:r>
                <a:rPr lang="en-US" dirty="0" smtClean="0"/>
                <a:t> and </a:t>
              </a:r>
              <a:r>
                <a:rPr lang="en-US" dirty="0" err="1" smtClean="0"/>
                <a:t>Pouquet</a:t>
              </a:r>
              <a:r>
                <a:rPr lang="en-US" dirty="0" smtClean="0"/>
                <a:t>, 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 to Wavelets and Compression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r>
              <a:rPr lang="en-US" dirty="0" smtClean="0"/>
              <a:t>Many popular multi-media formats employ wavelet based compression techniques</a:t>
            </a:r>
          </a:p>
          <a:p>
            <a:pPr lvl="1"/>
            <a:r>
              <a:rPr lang="en-US" dirty="0" smtClean="0"/>
              <a:t>E.g. JPEG 2000 (still images), </a:t>
            </a:r>
            <a:r>
              <a:rPr lang="en-US" dirty="0" err="1" smtClean="0"/>
              <a:t>Ogg</a:t>
            </a:r>
            <a:r>
              <a:rPr lang="en-US" dirty="0" smtClean="0"/>
              <a:t> (A/V), Dirac (video)</a:t>
            </a:r>
          </a:p>
          <a:p>
            <a:r>
              <a:rPr lang="en-US" dirty="0" smtClean="0"/>
              <a:t>Extending wavelet techniques to multi-dimensional, gridded </a:t>
            </a:r>
            <a:r>
              <a:rPr lang="en-US" b="1" dirty="0" smtClean="0"/>
              <a:t>scientific data </a:t>
            </a:r>
            <a:r>
              <a:rPr lang="en-US" dirty="0" smtClean="0"/>
              <a:t>is relatively straight forward</a:t>
            </a:r>
          </a:p>
          <a:p>
            <a:r>
              <a:rPr lang="en-US" dirty="0" smtClean="0"/>
              <a:t>Advantages of Wavelet based compression strategies for scientific data include:</a:t>
            </a:r>
          </a:p>
          <a:p>
            <a:pPr lvl="1"/>
            <a:r>
              <a:rPr lang="en-US" dirty="0" smtClean="0"/>
              <a:t>Reduced storage capacity</a:t>
            </a:r>
          </a:p>
          <a:p>
            <a:pPr lvl="1"/>
            <a:r>
              <a:rPr lang="en-US" dirty="0" smtClean="0"/>
              <a:t>Reduced IO bandwidth</a:t>
            </a:r>
          </a:p>
          <a:p>
            <a:pPr lvl="1"/>
            <a:r>
              <a:rPr lang="en-US" dirty="0" smtClean="0"/>
              <a:t>Reduced computation and memory needs </a:t>
            </a:r>
          </a:p>
          <a:p>
            <a:pPr lvl="2"/>
            <a:r>
              <a:rPr lang="en-US" dirty="0" smtClean="0"/>
              <a:t>Wavelet based compression readily supports hierarchical data representation</a:t>
            </a:r>
          </a:p>
          <a:p>
            <a:pPr lvl="2"/>
            <a:r>
              <a:rPr lang="en-US" dirty="0" smtClean="0"/>
              <a:t>Coarsened approximations in hierarchy have fewer grid points leading to less processing and less memory</a:t>
            </a:r>
          </a:p>
          <a:p>
            <a:pPr lvl="1"/>
            <a:r>
              <a:rPr lang="en-US" dirty="0" smtClean="0"/>
              <a:t>Progressive refinement</a:t>
            </a:r>
          </a:p>
          <a:p>
            <a:pPr lvl="2"/>
            <a:r>
              <a:rPr lang="en-US" dirty="0" smtClean="0"/>
              <a:t>Data may be delivered with progressively increasing detail, providing coarse approximations that may be selectively refined all the way up to the original data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transforms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Similar to Fourier transforms a Wavelet transform expresses a signal </a:t>
            </a:r>
            <a:r>
              <a:rPr lang="en-US" sz="2000" i="1" dirty="0" err="1" smtClean="0"/>
              <a:t>f(t</a:t>
            </a:r>
            <a:r>
              <a:rPr lang="en-US" sz="2000" i="1" dirty="0" smtClean="0"/>
              <a:t>)</a:t>
            </a:r>
            <a:r>
              <a:rPr lang="en-US" sz="2000" dirty="0" smtClean="0"/>
              <a:t> as linear expansion :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where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l</a:t>
            </a:r>
            <a:r>
              <a:rPr lang="en-US" sz="2000" i="1" dirty="0" smtClean="0"/>
              <a:t> </a:t>
            </a:r>
            <a:r>
              <a:rPr lang="en-US" sz="2000" dirty="0" smtClean="0"/>
              <a:t>are real-valued coefficients, and </a:t>
            </a:r>
            <a:r>
              <a:rPr lang="en-US" sz="2000" i="1" dirty="0" err="1" smtClean="0"/>
              <a:t>ψ</a:t>
            </a:r>
            <a:r>
              <a:rPr lang="en-US" sz="2000" i="1" baseline="-25000" dirty="0" err="1" smtClean="0"/>
              <a:t>l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are basis functions</a:t>
            </a:r>
            <a:endParaRPr lang="en-US" sz="2000" i="1" dirty="0" smtClean="0"/>
          </a:p>
          <a:p>
            <a:r>
              <a:rPr lang="en-US" sz="2000" dirty="0" smtClean="0"/>
              <a:t>For many wavelet functions the transform coefficients,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l</a:t>
            </a:r>
            <a:r>
              <a:rPr lang="en-US" sz="2000" i="1" dirty="0" smtClean="0"/>
              <a:t> </a:t>
            </a:r>
            <a:r>
              <a:rPr lang="en-US" sz="2000" dirty="0" smtClean="0"/>
              <a:t>, are simply given by the inner product: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Wavelet transforms have several key differences from Fourier transforms</a:t>
            </a:r>
          </a:p>
          <a:p>
            <a:pPr lvl="1"/>
            <a:r>
              <a:rPr lang="en-US" sz="1800" dirty="0" smtClean="0"/>
              <a:t>Basis function, </a:t>
            </a:r>
            <a:r>
              <a:rPr lang="en-US" sz="1800" i="1" dirty="0" err="1" smtClean="0"/>
              <a:t>ψ</a:t>
            </a:r>
            <a:r>
              <a:rPr lang="en-US" sz="1800" i="1" dirty="0" smtClean="0"/>
              <a:t>, </a:t>
            </a:r>
            <a:r>
              <a:rPr lang="en-US" sz="1800" dirty="0" smtClean="0"/>
              <a:t>is a wavelet, not a complex exponential</a:t>
            </a:r>
          </a:p>
          <a:p>
            <a:pPr lvl="1"/>
            <a:r>
              <a:rPr lang="en-US" sz="1800" dirty="0" smtClean="0"/>
              <a:t>Wavelets have compact support (zero value outside of a narrow interval)</a:t>
            </a:r>
          </a:p>
          <a:p>
            <a:pPr lvl="2"/>
            <a:r>
              <a:rPr lang="en-US" sz="1800" dirty="0" smtClean="0"/>
              <a:t>transforms can localize signal details (frequencies) in time (space). This tells us not just </a:t>
            </a:r>
            <a:r>
              <a:rPr lang="en-US" sz="1800" i="1" dirty="0" smtClean="0"/>
              <a:t>what </a:t>
            </a:r>
            <a:r>
              <a:rPr lang="en-US" sz="1800" dirty="0" smtClean="0"/>
              <a:t>frequencies are present but </a:t>
            </a:r>
            <a:r>
              <a:rPr lang="en-US" sz="1800" i="1" dirty="0" smtClean="0"/>
              <a:t>when (where) </a:t>
            </a:r>
            <a:r>
              <a:rPr lang="en-US" sz="1800" dirty="0" smtClean="0"/>
              <a:t>they occur</a:t>
            </a:r>
          </a:p>
          <a:p>
            <a:pPr lvl="1"/>
            <a:r>
              <a:rPr lang="en-US" sz="1800" dirty="0" smtClean="0"/>
              <a:t>Forward and inverse transforms are computationally efficient: </a:t>
            </a:r>
            <a:r>
              <a:rPr lang="en-US" sz="1800" i="1" dirty="0" smtClean="0"/>
              <a:t>O(N)</a:t>
            </a:r>
            <a:r>
              <a:rPr lang="en-US" sz="1800" dirty="0" smtClean="0"/>
              <a:t> compared to </a:t>
            </a:r>
            <a:r>
              <a:rPr lang="en-US" sz="1800" i="1" dirty="0" smtClean="0"/>
              <a:t>O(N*</a:t>
            </a:r>
            <a:r>
              <a:rPr lang="en-US" sz="1800" i="1" dirty="0" err="1" smtClean="0"/>
              <a:t>logN</a:t>
            </a:r>
            <a:r>
              <a:rPr lang="en-US" sz="1800" i="1" dirty="0" smtClean="0"/>
              <a:t>)</a:t>
            </a:r>
            <a:r>
              <a:rPr lang="en-US" sz="1800" dirty="0" smtClean="0"/>
              <a:t> for Fourier</a:t>
            </a:r>
            <a:endParaRPr lang="en-US" sz="1800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76688" y="2069042"/>
          <a:ext cx="1409700" cy="482600"/>
        </p:xfrm>
        <a:graphic>
          <a:graphicData uri="http://schemas.openxmlformats.org/presentationml/2006/ole">
            <p:oleObj spid="_x0000_s1660930" name="Equation" r:id="rId3" imgW="1041400" imgH="35560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469745" y="3332957"/>
          <a:ext cx="2698750" cy="328612"/>
        </p:xfrm>
        <a:graphic>
          <a:graphicData uri="http://schemas.openxmlformats.org/presentationml/2006/ole">
            <p:oleObj spid="_x0000_s1660931" name="Equation" r:id="rId4" imgW="19939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Discrete Wavelet Transforms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24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868363"/>
            <a:ext cx="7772400" cy="52673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The wavelet basis  function is constructed from a </a:t>
            </a:r>
            <a:r>
              <a:rPr lang="en-US" sz="2000" i="1" dirty="0" smtClean="0">
                <a:ea typeface="ＭＳ Ｐゴシック" pitchFamily="-109" charset="-128"/>
                <a:cs typeface="ＭＳ Ｐゴシック" pitchFamily="-109" charset="-128"/>
              </a:rPr>
              <a:t>scaling </a:t>
            </a: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function, </a:t>
            </a:r>
            <a:r>
              <a:rPr lang="en-US" sz="2000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:</a:t>
            </a:r>
            <a:endParaRPr lang="en-US" sz="2000" i="1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which is recursively constructed from scaled, dyadic translates of itself:</a:t>
            </a:r>
          </a:p>
          <a:p>
            <a:pPr>
              <a:lnSpc>
                <a:spcPct val="90000"/>
              </a:lnSpc>
            </a:pPr>
            <a:endParaRPr lang="en-US" sz="2000" dirty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which leads to a more general representation of a wavelet expansion of </a:t>
            </a:r>
            <a:r>
              <a:rPr lang="en-US" sz="2000" i="1" dirty="0" err="1" smtClean="0">
                <a:ea typeface="ＭＳ Ｐゴシック" pitchFamily="-109" charset="-128"/>
                <a:cs typeface="ＭＳ Ｐゴシック" pitchFamily="-109" charset="-128"/>
              </a:rPr>
              <a:t>f</a:t>
            </a:r>
            <a:r>
              <a:rPr lang="en-US" sz="1800" dirty="0" smtClean="0"/>
              <a:t>:</a:t>
            </a:r>
            <a:endParaRPr lang="en-US" sz="2000" i="1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703388" y="4305300"/>
          <a:ext cx="3381375" cy="639762"/>
        </p:xfrm>
        <a:graphic>
          <a:graphicData uri="http://schemas.openxmlformats.org/presentationml/2006/ole">
            <p:oleObj spid="_x0000_s1661954" name="Equation" r:id="rId4" imgW="2489200" imgH="4699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703388" y="2407444"/>
          <a:ext cx="4424363" cy="458788"/>
        </p:xfrm>
        <a:graphic>
          <a:graphicData uri="http://schemas.openxmlformats.org/presentationml/2006/ole">
            <p:oleObj spid="_x0000_s1661955" name="Equation" r:id="rId5" imgW="3302000" imgH="342900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703388" y="1371600"/>
          <a:ext cx="4451350" cy="454025"/>
        </p:xfrm>
        <a:graphic>
          <a:graphicData uri="http://schemas.openxmlformats.org/presentationml/2006/ole">
            <p:oleObj spid="_x0000_s1661956" name="Equation" r:id="rId6" imgW="3365500" imgH="342900" progId="Equation.3">
              <p:embed/>
            </p:oleObj>
          </a:graphicData>
        </a:graphic>
      </p:graphicFrame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5494337" y="3571585"/>
            <a:ext cx="2995613" cy="5847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Scaling </a:t>
            </a:r>
            <a:r>
              <a:rPr lang="en-US" sz="1600" dirty="0" smtClean="0"/>
              <a:t>term: low resolution approximation of </a:t>
            </a:r>
            <a:r>
              <a:rPr lang="en-US" sz="1600" i="1" dirty="0" err="1" smtClean="0"/>
              <a:t>f(t</a:t>
            </a:r>
            <a:r>
              <a:rPr lang="en-US" sz="1600" i="1" dirty="0" smtClean="0"/>
              <a:t>)</a:t>
            </a:r>
            <a:endParaRPr lang="en-US" sz="1600" dirty="0"/>
          </a:p>
        </p:txBody>
      </p:sp>
      <p:grpSp>
        <p:nvGrpSpPr>
          <p:cNvPr id="2" name="Group 16"/>
          <p:cNvGrpSpPr/>
          <p:nvPr/>
        </p:nvGrpSpPr>
        <p:grpSpPr>
          <a:xfrm>
            <a:off x="2717938" y="3863973"/>
            <a:ext cx="2789236" cy="220663"/>
            <a:chOff x="2138363" y="2695575"/>
            <a:chExt cx="3449637" cy="220663"/>
          </a:xfrm>
        </p:grpSpPr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flipH="1">
              <a:off x="2146300" y="2695575"/>
              <a:ext cx="344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14"/>
            <p:cNvSpPr>
              <a:spLocks noChangeShapeType="1"/>
            </p:cNvSpPr>
            <p:nvPr/>
          </p:nvSpPr>
          <p:spPr bwMode="auto">
            <a:xfrm>
              <a:off x="2138363" y="2695575"/>
              <a:ext cx="0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78" name="Text Box 15"/>
          <p:cNvSpPr txBox="1">
            <a:spLocks noChangeArrowheads="1"/>
          </p:cNvSpPr>
          <p:nvPr/>
        </p:nvSpPr>
        <p:spPr bwMode="auto">
          <a:xfrm>
            <a:off x="5507174" y="5023275"/>
            <a:ext cx="2995613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Detail </a:t>
            </a:r>
            <a:r>
              <a:rPr lang="en-US" sz="1600" dirty="0" smtClean="0"/>
              <a:t>term: high </a:t>
            </a:r>
            <a:r>
              <a:rPr lang="en-US" sz="1600" dirty="0"/>
              <a:t>frequency components of </a:t>
            </a:r>
            <a:r>
              <a:rPr lang="en-US" sz="1600" dirty="0" smtClean="0"/>
              <a:t>signal missing from scaling term</a:t>
            </a:r>
            <a:endParaRPr lang="en-US" sz="1600" dirty="0"/>
          </a:p>
        </p:txBody>
      </p:sp>
      <p:grpSp>
        <p:nvGrpSpPr>
          <p:cNvPr id="3" name="Group 17"/>
          <p:cNvGrpSpPr/>
          <p:nvPr/>
        </p:nvGrpSpPr>
        <p:grpSpPr>
          <a:xfrm>
            <a:off x="4216400" y="5249862"/>
            <a:ext cx="1165489" cy="188912"/>
            <a:chOff x="3441700" y="3433763"/>
            <a:chExt cx="2171700" cy="188912"/>
          </a:xfrm>
        </p:grpSpPr>
        <p:sp>
          <p:nvSpPr>
            <p:cNvPr id="62479" name="Line 16"/>
            <p:cNvSpPr>
              <a:spLocks noChangeShapeType="1"/>
            </p:cNvSpPr>
            <p:nvPr/>
          </p:nvSpPr>
          <p:spPr bwMode="auto">
            <a:xfrm flipH="1">
              <a:off x="3441700" y="3622675"/>
              <a:ext cx="217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Line 17"/>
            <p:cNvSpPr>
              <a:spLocks noChangeShapeType="1"/>
            </p:cNvSpPr>
            <p:nvPr/>
          </p:nvSpPr>
          <p:spPr bwMode="auto">
            <a:xfrm flipV="1">
              <a:off x="3441700" y="3433763"/>
              <a:ext cx="0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Left Brace 18"/>
          <p:cNvSpPr/>
          <p:nvPr/>
        </p:nvSpPr>
        <p:spPr>
          <a:xfrm rot="5400000">
            <a:off x="2565538" y="3825556"/>
            <a:ext cx="304800" cy="8229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Left Brace 20"/>
          <p:cNvSpPr/>
          <p:nvPr/>
        </p:nvSpPr>
        <p:spPr>
          <a:xfrm rot="16200000">
            <a:off x="4052993" y="4375255"/>
            <a:ext cx="304800" cy="14444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l">
  <a:themeElements>
    <a:clrScheme name="cis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16223</TotalTime>
  <Words>3155</Words>
  <Application>Microsoft Macintosh PowerPoint</Application>
  <PresentationFormat>On-screen Show (4:3)</PresentationFormat>
  <Paragraphs>374</Paragraphs>
  <Slides>38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cisl</vt:lpstr>
      <vt:lpstr>Equation</vt:lpstr>
      <vt:lpstr>Preparing Data for Analysis with VAPOR Translating model data into a VAPOR Data Collection (VDC)</vt:lpstr>
      <vt:lpstr>Introduction &amp; Outline</vt:lpstr>
      <vt:lpstr>Motivation for the VDC Computing technology performance increases from 1977 to 2006</vt:lpstr>
      <vt:lpstr>Limitations to data analysis and visualization</vt:lpstr>
      <vt:lpstr>The VAPOR Data Collection (VDC) Interact with Terabytes of data using only a commodity computer</vt:lpstr>
      <vt:lpstr>ABC Turbulence live demo</vt:lpstr>
      <vt:lpstr>Intro to Wavelets and Compression</vt:lpstr>
      <vt:lpstr>Wavelet transforms in a nutshell</vt:lpstr>
      <vt:lpstr>Discrete Wavelet Transforms</vt:lpstr>
      <vt:lpstr>Slide 10</vt:lpstr>
      <vt:lpstr>Wavelet compression and progressive access (1) Frequency truncation method</vt:lpstr>
      <vt:lpstr>Wavelet compression and progressive access (2) Coefficient prioritization method</vt:lpstr>
      <vt:lpstr>A simulated solar thermal plume at varying grid resolutions provided Compression: Frequency Truncation</vt:lpstr>
      <vt:lpstr>Integration of magnetic field lines  Compression: frequency truncation</vt:lpstr>
      <vt:lpstr>Frequency vs coefficient prioritization 64:1 Compression </vt:lpstr>
      <vt:lpstr>40963 Homogenous turbulence simulation  Volume rendering of original enstrophy field and 800:1 compressed field</vt:lpstr>
      <vt:lpstr>VAPOR Data Collection (type 2)</vt:lpstr>
      <vt:lpstr>ABC Turbulence live demo (revisited)</vt:lpstr>
      <vt:lpstr>Anatomy of a VAPOR Data Collection (VDC)</vt:lpstr>
      <vt:lpstr>Slide 20</vt:lpstr>
      <vt:lpstr>Recursive directory list of ABC data in VDC form “ls –l ABC05*”</vt:lpstr>
      <vt:lpstr>Translating data into a VDC</vt:lpstr>
      <vt:lpstr>Creating a .vdf file with vdfcreate</vt:lpstr>
      <vt:lpstr>Other common vdfcreate command line options you’ll probably want to include</vt:lpstr>
      <vt:lpstr>vdfcreate examples</vt:lpstr>
      <vt:lpstr>Populating a VDC with raw2vdf</vt:lpstr>
      <vt:lpstr>raw2vdf examples</vt:lpstr>
      <vt:lpstr>Creating a .vdf file when a model-specific command line utility is available</vt:lpstr>
      <vt:lpstr>Creating a .vdf file with wrfvdfcreate</vt:lpstr>
      <vt:lpstr>wrfvdfcreate example with jangmi data</vt:lpstr>
      <vt:lpstr>Creating a .vdf file with romsvdfcreate, momvdfcreate, popvdfcreate</vt:lpstr>
      <vt:lpstr>examples</vt:lpstr>
      <vt:lpstr>Populating a VDC with a model-specific command</vt:lpstr>
      <vt:lpstr>Examples</vt:lpstr>
      <vt:lpstr>Tips for saving storage space </vt:lpstr>
      <vt:lpstr>Frequently Asked Questions (FAQs)</vt:lpstr>
      <vt:lpstr>Example data sets (This slide is NOT in your handouts. Apologies!)</vt:lpstr>
      <vt:lpstr>Questions???</vt:lpstr>
    </vt:vector>
  </TitlesOfParts>
  <Company>NCAR - SCD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NCAR</dc:title>
  <dc:creator>cmurray</dc:creator>
  <cp:lastModifiedBy>John Clyne</cp:lastModifiedBy>
  <cp:revision>654</cp:revision>
  <dcterms:created xsi:type="dcterms:W3CDTF">2012-10-10T00:04:34Z</dcterms:created>
  <dcterms:modified xsi:type="dcterms:W3CDTF">2012-10-10T00:33:31Z</dcterms:modified>
</cp:coreProperties>
</file>