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416" r:id="rId2"/>
    <p:sldId id="417" r:id="rId3"/>
    <p:sldId id="454" r:id="rId4"/>
    <p:sldId id="422" r:id="rId5"/>
    <p:sldId id="475" r:id="rId6"/>
    <p:sldId id="456" r:id="rId7"/>
    <p:sldId id="455" r:id="rId8"/>
    <p:sldId id="426" r:id="rId9"/>
    <p:sldId id="473" r:id="rId10"/>
    <p:sldId id="474" r:id="rId11"/>
    <p:sldId id="457" r:id="rId12"/>
    <p:sldId id="476" r:id="rId13"/>
    <p:sldId id="444" r:id="rId14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FF10"/>
    <a:srgbClr val="FF0612"/>
    <a:srgbClr val="1809E1"/>
    <a:srgbClr val="FF6600"/>
    <a:srgbClr val="996600"/>
    <a:srgbClr val="9966FF"/>
    <a:srgbClr val="FCAFA2"/>
    <a:srgbClr val="B21F06"/>
    <a:srgbClr val="996633"/>
    <a:srgbClr val="D72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 autoAdjust="0"/>
    <p:restoredTop sz="96610" autoAdjust="0"/>
  </p:normalViewPr>
  <p:slideViewPr>
    <p:cSldViewPr>
      <p:cViewPr>
        <p:scale>
          <a:sx n="150" d="100"/>
          <a:sy n="150" d="100"/>
        </p:scale>
        <p:origin x="-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"/>
    </p:cViewPr>
  </p:sorterViewPr>
  <p:notesViewPr>
    <p:cSldViewPr>
      <p:cViewPr varScale="1">
        <p:scale>
          <a:sx n="86" d="100"/>
          <a:sy n="86" d="100"/>
        </p:scale>
        <p:origin x="-540" y="-84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clyne:Desktop:vapor_use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clyne:Desktop:vapor_use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Field of Study</a:t>
            </a:r>
          </a:p>
        </c:rich>
      </c:tx>
      <c:layout>
        <c:manualLayout>
          <c:xMode val="edge"/>
          <c:yMode val="edge"/>
          <c:x val="0.213447302357064"/>
          <c:y val="0.0161290322580645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Sheet5!$B$1</c:f>
              <c:strCache>
                <c:ptCount val="1"/>
                <c:pt idx="0">
                  <c:v>Count</c:v>
                </c:pt>
              </c:strCache>
            </c:strRef>
          </c:tx>
          <c:cat>
            <c:strRef>
              <c:f>Sheet5!$A$2:$A$11</c:f>
              <c:strCache>
                <c:ptCount val="10"/>
                <c:pt idx="0">
                  <c:v>Weather</c:v>
                </c:pt>
                <c:pt idx="1">
                  <c:v>Climate</c:v>
                </c:pt>
                <c:pt idx="2">
                  <c:v>Other</c:v>
                </c:pt>
                <c:pt idx="3">
                  <c:v>Computer Science</c:v>
                </c:pt>
                <c:pt idx="4">
                  <c:v>Astrophysics</c:v>
                </c:pt>
                <c:pt idx="5">
                  <c:v>Turbulence</c:v>
                </c:pt>
                <c:pt idx="6">
                  <c:v>Oceanography</c:v>
                </c:pt>
                <c:pt idx="7">
                  <c:v>Solar physics</c:v>
                </c:pt>
                <c:pt idx="8">
                  <c:v>Geosciences</c:v>
                </c:pt>
                <c:pt idx="9">
                  <c:v>Biology</c:v>
                </c:pt>
              </c:strCache>
            </c:strRef>
          </c:cat>
          <c:val>
            <c:numRef>
              <c:f>Sheet5!$B$2:$B$11</c:f>
              <c:numCache>
                <c:formatCode>General</c:formatCode>
                <c:ptCount val="10"/>
                <c:pt idx="0">
                  <c:v>1114.0</c:v>
                </c:pt>
                <c:pt idx="1">
                  <c:v>437.0</c:v>
                </c:pt>
                <c:pt idx="2">
                  <c:v>339.0</c:v>
                </c:pt>
                <c:pt idx="3">
                  <c:v>311.0</c:v>
                </c:pt>
                <c:pt idx="4">
                  <c:v>276.0</c:v>
                </c:pt>
                <c:pt idx="5">
                  <c:v>243.0</c:v>
                </c:pt>
                <c:pt idx="6">
                  <c:v>242.0</c:v>
                </c:pt>
                <c:pt idx="7">
                  <c:v>226.0</c:v>
                </c:pt>
                <c:pt idx="8">
                  <c:v>218.0</c:v>
                </c:pt>
                <c:pt idx="9">
                  <c:v>123.0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38925398199"/>
          <c:y val="0.144041807441331"/>
          <c:w val="0.351680189867453"/>
          <c:h val="0.8399276098552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rgbClr val="FFFFFF">
        <a:lumMod val="85000"/>
      </a:srgb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Distribution by </a:t>
            </a:r>
            <a:r>
              <a:rPr lang="en-US" sz="1800" dirty="0" smtClean="0"/>
              <a:t>country</a:t>
            </a:r>
          </a:p>
          <a:p>
            <a:pPr>
              <a:defRPr/>
            </a:pPr>
            <a:r>
              <a:rPr lang="en-US" sz="1600" b="0" dirty="0" smtClean="0"/>
              <a:t>~6000 registered users</a:t>
            </a:r>
            <a:endParaRPr lang="en-US" sz="1600" b="0" dirty="0"/>
          </a:p>
        </c:rich>
      </c:tx>
      <c:layout>
        <c:manualLayout>
          <c:xMode val="edge"/>
          <c:yMode val="edge"/>
          <c:x val="0.0757813273340832"/>
          <c:y val="0.014851485148514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367647058823529"/>
          <c:y val="0.241146812293625"/>
          <c:w val="0.637406251113407"/>
          <c:h val="0.605878630090593"/>
        </c:manualLayout>
      </c:layout>
      <c:pieChart>
        <c:varyColors val="1"/>
        <c:ser>
          <c:idx val="0"/>
          <c:order val="0"/>
          <c:tx>
            <c:v>Distribution by country</c:v>
          </c:tx>
          <c:cat>
            <c:strRef>
              <c:f>Sheet3!$E$2:$E$22</c:f>
              <c:strCache>
                <c:ptCount val="21"/>
                <c:pt idx="0">
                  <c:v>United States</c:v>
                </c:pt>
                <c:pt idx="1">
                  <c:v>China</c:v>
                </c:pt>
                <c:pt idx="2">
                  <c:v>Germany</c:v>
                </c:pt>
                <c:pt idx="3">
                  <c:v>France</c:v>
                </c:pt>
                <c:pt idx="4">
                  <c:v>Japan</c:v>
                </c:pt>
                <c:pt idx="5">
                  <c:v>Korea South</c:v>
                </c:pt>
                <c:pt idx="6">
                  <c:v>United Kingdom</c:v>
                </c:pt>
                <c:pt idx="7">
                  <c:v>India</c:v>
                </c:pt>
                <c:pt idx="8">
                  <c:v>Australia</c:v>
                </c:pt>
                <c:pt idx="9">
                  <c:v>Spain</c:v>
                </c:pt>
                <c:pt idx="10">
                  <c:v>Brazil</c:v>
                </c:pt>
                <c:pt idx="11">
                  <c:v>Italy</c:v>
                </c:pt>
                <c:pt idx="12">
                  <c:v>Switzerland</c:v>
                </c:pt>
                <c:pt idx="13">
                  <c:v>Taiwan</c:v>
                </c:pt>
                <c:pt idx="14">
                  <c:v>Canada</c:v>
                </c:pt>
                <c:pt idx="15">
                  <c:v>Netherlands</c:v>
                </c:pt>
                <c:pt idx="16">
                  <c:v>Austria</c:v>
                </c:pt>
                <c:pt idx="17">
                  <c:v>Denmark</c:v>
                </c:pt>
                <c:pt idx="18">
                  <c:v>Poland</c:v>
                </c:pt>
                <c:pt idx="19">
                  <c:v>Russian Federation</c:v>
                </c:pt>
                <c:pt idx="20">
                  <c:v>Other</c:v>
                </c:pt>
              </c:strCache>
            </c:strRef>
          </c:cat>
          <c:val>
            <c:numRef>
              <c:f>Sheet3!$F$2:$F$22</c:f>
              <c:numCache>
                <c:formatCode>General</c:formatCode>
                <c:ptCount val="21"/>
                <c:pt idx="0">
                  <c:v>1272.0</c:v>
                </c:pt>
                <c:pt idx="1">
                  <c:v>427.0</c:v>
                </c:pt>
                <c:pt idx="2">
                  <c:v>237.0</c:v>
                </c:pt>
                <c:pt idx="3">
                  <c:v>195.0</c:v>
                </c:pt>
                <c:pt idx="4">
                  <c:v>179.0</c:v>
                </c:pt>
                <c:pt idx="5">
                  <c:v>164.0</c:v>
                </c:pt>
                <c:pt idx="6">
                  <c:v>139.0</c:v>
                </c:pt>
                <c:pt idx="7">
                  <c:v>131.0</c:v>
                </c:pt>
                <c:pt idx="8">
                  <c:v>116.0</c:v>
                </c:pt>
                <c:pt idx="9">
                  <c:v>85.0</c:v>
                </c:pt>
                <c:pt idx="10">
                  <c:v>83.0</c:v>
                </c:pt>
                <c:pt idx="11">
                  <c:v>75.0</c:v>
                </c:pt>
                <c:pt idx="12">
                  <c:v>74.0</c:v>
                </c:pt>
                <c:pt idx="13">
                  <c:v>67.0</c:v>
                </c:pt>
                <c:pt idx="14">
                  <c:v>64.0</c:v>
                </c:pt>
                <c:pt idx="15">
                  <c:v>64.0</c:v>
                </c:pt>
                <c:pt idx="16">
                  <c:v>55.0</c:v>
                </c:pt>
                <c:pt idx="17">
                  <c:v>45.0</c:v>
                </c:pt>
                <c:pt idx="18">
                  <c:v>40.0</c:v>
                </c:pt>
                <c:pt idx="19">
                  <c:v>38.0</c:v>
                </c:pt>
                <c:pt idx="20">
                  <c:v>1450.0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74480929561407"/>
          <c:y val="0.0463287683595424"/>
          <c:w val="0.312840702604482"/>
          <c:h val="0.953671154008975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rgbClr val="FFFFFF">
        <a:lumMod val="85000"/>
      </a:srgbClr>
    </a:solidFill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29282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014" y="0"/>
            <a:ext cx="4029282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482" y="3330419"/>
            <a:ext cx="7435436" cy="315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8443"/>
            <a:ext cx="4029282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014" y="6658443"/>
            <a:ext cx="4029282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BCF66BF5-6372-4E31-867E-CF4DBAC524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670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Provide enough information so that you know what the tool</a:t>
            </a:r>
            <a:r>
              <a:rPr lang="en-US" baseline="0" dirty="0" smtClean="0"/>
              <a:t> is capable of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9B506-622C-0C4E-92FC-42CF3948AEE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A0486E-2DD2-1D41-BFE3-D52294256F34}" type="slidenum">
              <a:rPr lang="en-US">
                <a:latin typeface="Times" pitchFamily="-97" charset="0"/>
              </a:rPr>
              <a:pPr/>
              <a:t>13</a:t>
            </a:fld>
            <a:endParaRPr lang="en-US">
              <a:latin typeface="Times" pitchFamily="-97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F429AD-4F96-CB43-B1F3-8FFA5DF9F909}" type="slidenum">
              <a:rPr lang="en-US">
                <a:latin typeface="Times" pitchFamily="-97" charset="0"/>
              </a:rPr>
              <a:pPr/>
              <a:t>2</a:t>
            </a:fld>
            <a:endParaRPr lang="en-US">
              <a:latin typeface="Times" pitchFamily="-97" charset="0"/>
            </a:endParaRPr>
          </a:p>
        </p:txBody>
      </p:sp>
      <p:sp>
        <p:nvSpPr>
          <p:cNvPr id="245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40" tIns="44970" rIns="89940" bIns="44970"/>
          <a:lstStyle/>
          <a:p>
            <a:endParaRPr lang="en-US">
              <a:latin typeface="Times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 use</a:t>
            </a:r>
            <a:r>
              <a:rPr lang="en-US" baseline="0" dirty="0" smtClean="0"/>
              <a:t>r metrics: </a:t>
            </a:r>
            <a:r>
              <a:rPr lang="en-US" dirty="0" smtClean="0"/>
              <a:t>prior to 2011 registration was not required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Shapiro figure: Simulation of the 1989</a:t>
            </a:r>
            <a:r>
              <a:rPr lang="en-US" baseline="0" dirty="0" smtClean="0"/>
              <a:t> </a:t>
            </a:r>
            <a:r>
              <a:rPr lang="en-US" dirty="0" err="1" smtClean="0"/>
              <a:t>extratropical</a:t>
            </a:r>
            <a:r>
              <a:rPr lang="en-US" dirty="0" smtClean="0"/>
              <a:t> cyclone ERICA IOP 4,</a:t>
            </a:r>
            <a:r>
              <a:rPr lang="en-US" baseline="0" dirty="0" smtClean="0"/>
              <a:t> </a:t>
            </a:r>
            <a:r>
              <a:rPr lang="en-US" dirty="0" smtClean="0"/>
              <a:t>the most intense winter cyclone ever measured in the central Atlantic.</a:t>
            </a:r>
            <a:endParaRPr lang="en-US" baseline="0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Orf</a:t>
            </a:r>
            <a:r>
              <a:rPr lang="en-US" baseline="0" dirty="0" smtClean="0"/>
              <a:t> figure: A </a:t>
            </a:r>
            <a:r>
              <a:rPr lang="en-US" dirty="0" smtClean="0"/>
              <a:t>snapshot in time of a numerically simulated </a:t>
            </a:r>
            <a:r>
              <a:rPr lang="en-US" dirty="0" err="1" smtClean="0"/>
              <a:t>supercell</a:t>
            </a:r>
            <a:r>
              <a:rPr lang="en-US" dirty="0" smtClean="0"/>
              <a:t> thunderstorm conducted by Associate Professor Leigh </a:t>
            </a:r>
            <a:r>
              <a:rPr lang="en-US" dirty="0" err="1" smtClean="0"/>
              <a:t>Orf</a:t>
            </a:r>
            <a:r>
              <a:rPr lang="en-US" dirty="0" smtClean="0"/>
              <a:t> at Central Michigan University. This cover visualization appears on the 2009 Coalition for Academic Scientific Computation (CASC) </a:t>
            </a:r>
            <a:r>
              <a:rPr lang="en-US" dirty="0" err="1" smtClean="0"/>
              <a:t>brocure</a:t>
            </a:r>
            <a:r>
              <a:rPr lang="en-US" dirty="0" smtClean="0"/>
              <a:t>.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Wedemever-Bohm</a:t>
            </a:r>
            <a:r>
              <a:rPr lang="en-US" baseline="0" dirty="0" smtClean="0"/>
              <a:t> figure: The cover of the June 28 issue of Nature, produced by a team a the U. of Oslo, Norway. </a:t>
            </a:r>
            <a:r>
              <a:rPr lang="en-US" dirty="0" smtClean="0"/>
              <a:t>Magnetic tornadoes resemble tornadoes on the Earth but have a magnetic skeleton and are hundreds to thousands times larger in diameter. One such observed tornado occupies the </a:t>
            </a:r>
            <a:r>
              <a:rPr lang="en-US" i="1" dirty="0" smtClean="0"/>
              <a:t>area equivalent of Europe or the USA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Grooms</a:t>
            </a:r>
            <a:r>
              <a:rPr lang="en-US" baseline="0" dirty="0" smtClean="0"/>
              <a:t> figure: The cover of Physical Review Letters (volume 104, num. 22, 2010), </a:t>
            </a:r>
            <a:r>
              <a:rPr lang="en-US" dirty="0" smtClean="0"/>
              <a:t>An image of convective Taylor columns in rotating Rayleigh-</a:t>
            </a:r>
            <a:r>
              <a:rPr lang="en-US" dirty="0" err="1" smtClean="0"/>
              <a:t>Benard</a:t>
            </a:r>
            <a:r>
              <a:rPr lang="en-US" dirty="0" smtClean="0"/>
              <a:t> convection produced by a team at the U. of Colorado.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55440-3277-6B41-9B22-7807EA74363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9BDC67-4438-6649-89FF-BDCDD2F6B70F}" type="slidenum">
              <a:rPr lang="en-US">
                <a:latin typeface="Times" pitchFamily="-97" charset="0"/>
              </a:rPr>
              <a:pPr/>
              <a:t>4</a:t>
            </a:fld>
            <a:endParaRPr lang="en-US">
              <a:latin typeface="Times" pitchFamily="-97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" pitchFamily="-97" charset="0"/>
                <a:ea typeface="ＭＳ Ｐゴシック" pitchFamily="-97" charset="-128"/>
                <a:cs typeface="ＭＳ Ｐゴシック" pitchFamily="-97" charset="-128"/>
              </a:rPr>
              <a:t>Combination of visualization and multiresolution data representation provide sufficient data reduction to enable interactive work</a:t>
            </a:r>
          </a:p>
          <a:p>
            <a:endParaRPr lang="en-US">
              <a:latin typeface="Times" pitchFamily="-97" charset="0"/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lang="en-US">
                <a:latin typeface="Times" pitchFamily="-97" charset="0"/>
                <a:ea typeface="ＭＳ Ｐゴシック" pitchFamily="-97" charset="-128"/>
                <a:cs typeface="ＭＳ Ｐゴシック" pitchFamily="-97" charset="-128"/>
              </a:rPr>
              <a:t>Domain specific focus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9BDC67-4438-6649-89FF-BDCDD2F6B70F}" type="slidenum">
              <a:rPr lang="en-US">
                <a:latin typeface="Times" pitchFamily="-97" charset="0"/>
              </a:rPr>
              <a:pPr/>
              <a:t>6</a:t>
            </a:fld>
            <a:endParaRPr lang="en-US">
              <a:latin typeface="Times" pitchFamily="-97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" pitchFamily="-97" charset="0"/>
                <a:ea typeface="ＭＳ Ｐゴシック" pitchFamily="-97" charset="-128"/>
                <a:cs typeface="ＭＳ Ｐゴシック" pitchFamily="-97" charset="-128"/>
              </a:rPr>
              <a:t>Combination of visualization and multiresolution data representation provide sufficient data reduction to enable interactive work</a:t>
            </a:r>
          </a:p>
          <a:p>
            <a:endParaRPr lang="en-US">
              <a:latin typeface="Times" pitchFamily="-97" charset="0"/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lang="en-US">
                <a:latin typeface="Times" pitchFamily="-97" charset="0"/>
                <a:ea typeface="ＭＳ Ｐゴシック" pitchFamily="-97" charset="-128"/>
                <a:cs typeface="ＭＳ Ｐゴシック" pitchFamily="-97" charset="-128"/>
              </a:rPr>
              <a:t>Domain specific focus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9BDC67-4438-6649-89FF-BDCDD2F6B70F}" type="slidenum">
              <a:rPr lang="en-US">
                <a:latin typeface="Times" pitchFamily="-97" charset="0"/>
              </a:rPr>
              <a:pPr/>
              <a:t>7</a:t>
            </a:fld>
            <a:endParaRPr lang="en-US">
              <a:latin typeface="Times" pitchFamily="-97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" pitchFamily="-97" charset="0"/>
                <a:ea typeface="ＭＳ Ｐゴシック" pitchFamily="-97" charset="-128"/>
                <a:cs typeface="ＭＳ Ｐゴシック" pitchFamily="-97" charset="-128"/>
              </a:rPr>
              <a:t>Combination of visualization and multiresolution data representation provide sufficient data reduction to enable interactive work</a:t>
            </a:r>
          </a:p>
          <a:p>
            <a:endParaRPr lang="en-US">
              <a:latin typeface="Times" pitchFamily="-97" charset="0"/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lang="en-US">
                <a:latin typeface="Times" pitchFamily="-97" charset="0"/>
                <a:ea typeface="ＭＳ Ｐゴシック" pitchFamily="-97" charset="-128"/>
                <a:cs typeface="ＭＳ Ｐゴシック" pitchFamily="-97" charset="-128"/>
              </a:rPr>
              <a:t>Domain specific focus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9BDC67-4438-6649-89FF-BDCDD2F6B70F}" type="slidenum">
              <a:rPr lang="en-US">
                <a:latin typeface="Times" pitchFamily="-97" charset="0"/>
              </a:rPr>
              <a:pPr/>
              <a:t>8</a:t>
            </a:fld>
            <a:endParaRPr lang="en-US">
              <a:latin typeface="Times" pitchFamily="-97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" pitchFamily="-97" charset="0"/>
                <a:ea typeface="ＭＳ Ｐゴシック" pitchFamily="-97" charset="-128"/>
                <a:cs typeface="ＭＳ Ｐゴシック" pitchFamily="-97" charset="-128"/>
              </a:rPr>
              <a:t>Combination of visualization and multiresolution data representation provide sufficient data reduction to enable interactive work</a:t>
            </a:r>
          </a:p>
          <a:p>
            <a:endParaRPr lang="en-US">
              <a:latin typeface="Times" pitchFamily="-97" charset="0"/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lang="en-US">
                <a:latin typeface="Times" pitchFamily="-97" charset="0"/>
                <a:ea typeface="ＭＳ Ｐゴシック" pitchFamily="-97" charset="-128"/>
                <a:cs typeface="ＭＳ Ｐゴシック" pitchFamily="-97" charset="-128"/>
              </a:rPr>
              <a:t>Domain specific focus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F429AD-4F96-CB43-B1F3-8FFA5DF9F909}" type="slidenum">
              <a:rPr lang="en-US">
                <a:latin typeface="Times" pitchFamily="-97" charset="0"/>
              </a:rPr>
              <a:pPr/>
              <a:t>11</a:t>
            </a:fld>
            <a:endParaRPr lang="en-US">
              <a:latin typeface="Times" pitchFamily="-97" charset="0"/>
            </a:endParaRPr>
          </a:p>
        </p:txBody>
      </p:sp>
      <p:sp>
        <p:nvSpPr>
          <p:cNvPr id="245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40" tIns="44970" rIns="89940" bIns="44970"/>
          <a:lstStyle/>
          <a:p>
            <a:endParaRPr lang="en-US">
              <a:latin typeface="Times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55440-3277-6B41-9B22-7807EA74363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7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DF602-738E-4BB8-9B66-A6BE50A65D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B5F9-A957-4953-B2EB-5DCBFBA531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74638"/>
            <a:ext cx="2114550" cy="5622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91250" cy="5622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FAD7B-B7E5-4950-88CE-1AE3A5B8DF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3716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A35B16E-05A7-4B66-930A-9B625BE1E3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3716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73A6D92-F5AF-4A95-BEAA-956455664F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3716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3716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099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37099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4F88F3E-31E2-416E-A10B-C2E28682B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0" y="13716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52B2259-00BC-4148-A613-4DF7F12E9B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7099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7594F5D-D544-43FE-BA64-1A4AD5F588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77724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886200"/>
            <a:ext cx="77724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4782A-F400-4650-B60A-08BE3AB787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AC83B-E989-4FF8-8793-EF880FC42D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371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9E23A-7E2C-4774-8E7E-7BEB1B1626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D044A-F858-4A14-97B5-4903FDE835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0F274-0F64-49AF-A0C7-2CD1018635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92E07-3B79-4563-9F8B-3D08178AFC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2D272-9210-4D84-8B71-55EB014160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0CBDE-5953-46F3-9EAC-B096D310E0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028B90-1AA6-4B9B-84B7-CB171BBCC23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153400" y="6172200"/>
            <a:ext cx="852714" cy="50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3333CC"/>
          </a:solidFill>
          <a:latin typeface="Calibri"/>
          <a:ea typeface="+mj-ea"/>
          <a:cs typeface="Calibri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/>
          <a:cs typeface="Calibri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/>
          <a:cs typeface="Calibri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alibri"/>
          <a:cs typeface="Calibri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clyne/Desktop/KSC/sandy_SC13_small.mov" TargetMode="External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hyperlink" Target="http://www.worldcat.org/search?q=au:Gr%C3%B8na%CC%8As,+Sigbj%C3%B8rn.&amp;qt=hot_author" TargetMode="Externa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4676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An Introduction to VAPOR</a:t>
            </a:r>
            <a:br>
              <a:rPr lang="en-US" dirty="0" smtClean="0"/>
            </a:br>
            <a:r>
              <a:rPr lang="en-US" sz="2200" dirty="0" smtClean="0">
                <a:solidFill>
                  <a:srgbClr val="000000"/>
                </a:solidFill>
              </a:rPr>
              <a:t>A KISTI &amp; NCAR collaborative research agreement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2362200"/>
            <a:ext cx="6400800" cy="1371600"/>
          </a:xfrm>
        </p:spPr>
        <p:txBody>
          <a:bodyPr>
            <a:normAutofit/>
          </a:bodyPr>
          <a:lstStyle/>
          <a:p>
            <a:r>
              <a:rPr lang="en-US" sz="1946" u="sng" dirty="0" smtClean="0">
                <a:solidFill>
                  <a:schemeClr val="tx1"/>
                </a:solidFill>
                <a:ea typeface="ＭＳ Ｐゴシック" pitchFamily="-97" charset="-128"/>
                <a:cs typeface="ＭＳ Ｐゴシック" pitchFamily="-97" charset="-128"/>
              </a:rPr>
              <a:t>John </a:t>
            </a:r>
            <a:r>
              <a:rPr lang="en-US" sz="1946" u="sng" dirty="0" err="1" smtClean="0">
                <a:solidFill>
                  <a:schemeClr val="tx1"/>
                </a:solidFill>
                <a:ea typeface="ＭＳ Ｐゴシック" pitchFamily="-97" charset="-128"/>
                <a:cs typeface="ＭＳ Ｐゴシック" pitchFamily="-97" charset="-128"/>
              </a:rPr>
              <a:t>Clyne</a:t>
            </a:r>
            <a:r>
              <a:rPr lang="en-US" sz="1946" dirty="0" smtClean="0">
                <a:ea typeface="ＭＳ Ｐゴシック" pitchFamily="-97" charset="-128"/>
                <a:cs typeface="ＭＳ Ｐゴシック" pitchFamily="-97" charset="-128"/>
              </a:rPr>
              <a:t>, Alan Norton</a:t>
            </a:r>
            <a:endParaRPr lang="en-US" sz="1946" dirty="0" smtClean="0">
              <a:solidFill>
                <a:schemeClr val="tx1"/>
              </a:solidFill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lang="en-US" sz="1946" dirty="0" smtClean="0">
                <a:solidFill>
                  <a:schemeClr val="tx1"/>
                </a:solidFill>
                <a:ea typeface="ＭＳ Ｐゴシック" pitchFamily="-97" charset="-128"/>
                <a:cs typeface="ＭＳ Ｐゴシック" pitchFamily="-97" charset="-128"/>
              </a:rPr>
              <a:t>National Center for Atmospheric Research</a:t>
            </a:r>
          </a:p>
          <a:p>
            <a:r>
              <a:rPr lang="en-US" sz="1946" dirty="0" smtClean="0">
                <a:solidFill>
                  <a:schemeClr val="tx1"/>
                </a:solidFill>
                <a:ea typeface="ＭＳ Ｐゴシック" pitchFamily="-97" charset="-128"/>
                <a:cs typeface="ＭＳ Ｐゴシック" pitchFamily="-97" charset="-128"/>
              </a:rPr>
              <a:t>Boulder, CO USA</a:t>
            </a:r>
          </a:p>
          <a:p>
            <a:endParaRPr lang="en-US" dirty="0"/>
          </a:p>
        </p:txBody>
      </p:sp>
      <p:pic>
        <p:nvPicPr>
          <p:cNvPr id="6" name="Picture 5" descr="vapor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0"/>
            <a:ext cx="3776662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00201" y="6019800"/>
            <a:ext cx="6477000" cy="73866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>
                <a:latin typeface="Calibri" charset="0"/>
              </a:rPr>
              <a:t>This work is funded in part through U.S. National Science Foundation grants 03-25934 and 09-06379, </a:t>
            </a:r>
            <a:r>
              <a:rPr lang="en-US" sz="1400" dirty="0"/>
              <a:t>14-40412, </a:t>
            </a:r>
            <a:r>
              <a:rPr lang="en-US" sz="1400" dirty="0">
                <a:latin typeface="Calibri" charset="0"/>
              </a:rPr>
              <a:t>and through a </a:t>
            </a:r>
            <a:r>
              <a:rPr lang="en-US" sz="1400" dirty="0" err="1">
                <a:latin typeface="Calibri" charset="0"/>
              </a:rPr>
              <a:t>TeraGrid</a:t>
            </a:r>
            <a:r>
              <a:rPr lang="en-US" sz="1400" dirty="0">
                <a:latin typeface="Calibri" charset="0"/>
              </a:rPr>
              <a:t> GIG award, and with support from the Korean Institute for Science and Technology Information (KISTI)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40386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Korean Supercomputing Conference</a:t>
            </a:r>
          </a:p>
          <a:p>
            <a:r>
              <a:rPr lang="en-US" sz="1400" dirty="0" smtClean="0"/>
              <a:t>Oct 6, 2014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400" dirty="0" smtClean="0"/>
              <a:t>Radar reflectivity derived from a 500m Weather Research Forecast simulation of Hurricane Sandy, the largest NWP model ever run </a:t>
            </a:r>
            <a:r>
              <a:rPr lang="en-US" sz="1800" dirty="0" smtClean="0"/>
              <a:t>[</a:t>
            </a:r>
            <a:r>
              <a:rPr lang="en-US" sz="1800" dirty="0" err="1" smtClean="0"/>
              <a:t>Johnsen</a:t>
            </a:r>
            <a:r>
              <a:rPr lang="en-US" sz="1800" dirty="0" smtClean="0"/>
              <a:t> 2013]</a:t>
            </a:r>
            <a:endParaRPr lang="en-US" sz="1800" dirty="0"/>
          </a:p>
        </p:txBody>
      </p:sp>
      <p:pic>
        <p:nvPicPr>
          <p:cNvPr id="4" name="Picture 3" descr="dbz1zoom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377440"/>
            <a:ext cx="4343400" cy="3517000"/>
          </a:xfrm>
          <a:prstGeom prst="rect">
            <a:avLst/>
          </a:prstGeom>
        </p:spPr>
      </p:pic>
      <p:pic>
        <p:nvPicPr>
          <p:cNvPr id="5" name="Picture 4" descr="dbz10zoom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87" y="2377440"/>
            <a:ext cx="4343400" cy="351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" y="1745734"/>
            <a:ext cx="426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DBZ computed from original data (203 GBs)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41264" y="1745734"/>
            <a:ext cx="4161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DBZ computed from variables compressed</a:t>
            </a:r>
          </a:p>
          <a:p>
            <a:r>
              <a:rPr lang="en-US" dirty="0" smtClean="0"/>
              <a:t>10:1 (20.3 GBs)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08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97" charset="-128"/>
                <a:cs typeface="ＭＳ Ｐゴシック" pitchFamily="-97" charset="-128"/>
              </a:rPr>
              <a:t>Hurricane Sandy simulation visualized with VAPOR</a:t>
            </a:r>
            <a:endParaRPr lang="en-US" dirty="0"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2038" y="1270000"/>
            <a:ext cx="3662362" cy="3933825"/>
          </a:xfrm>
        </p:spPr>
        <p:txBody>
          <a:bodyPr>
            <a:normAutofit/>
          </a:bodyPr>
          <a:lstStyle/>
          <a:p>
            <a:endParaRPr lang="en-US" sz="2400" dirty="0" smtClean="0"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lang="en-US" dirty="0" smtClean="0">
                <a:solidFill>
                  <a:srgbClr val="000000"/>
                </a:solidFill>
                <a:ea typeface="ＭＳ Ｐゴシック" pitchFamily="-97" charset="-128"/>
                <a:cs typeface="ＭＳ Ｐゴシック" pitchFamily="-97" charset="-128"/>
              </a:rPr>
              <a:t>Largest severe storm simulation to date</a:t>
            </a:r>
          </a:p>
          <a:p>
            <a:pPr lvl="1"/>
            <a:r>
              <a:rPr lang="en-US" dirty="0" smtClean="0"/>
              <a:t>9120x9216x152 </a:t>
            </a:r>
            <a:r>
              <a:rPr lang="en-US" dirty="0"/>
              <a:t>grid </a:t>
            </a:r>
            <a:r>
              <a:rPr lang="en-US" dirty="0" smtClean="0"/>
              <a:t>points</a:t>
            </a:r>
          </a:p>
          <a:p>
            <a:pPr lvl="1"/>
            <a:r>
              <a:rPr lang="en-US" dirty="0" smtClean="0"/>
              <a:t>0.5KM resolution</a:t>
            </a:r>
          </a:p>
          <a:p>
            <a:pPr lvl="1"/>
            <a:r>
              <a:rPr lang="en-US" dirty="0" smtClean="0"/>
              <a:t>48GBs/variable/time step</a:t>
            </a:r>
          </a:p>
          <a:p>
            <a:pPr lvl="1"/>
            <a:r>
              <a:rPr lang="en-US" dirty="0" smtClean="0"/>
              <a:t>100TBs </a:t>
            </a:r>
            <a:r>
              <a:rPr lang="en-US" smtClean="0"/>
              <a:t>total data</a:t>
            </a:r>
          </a:p>
          <a:p>
            <a:pPr lvl="1"/>
            <a:endParaRPr lang="en-US" dirty="0" smtClean="0">
              <a:solidFill>
                <a:srgbClr val="000000"/>
              </a:solidFill>
              <a:ea typeface="ＭＳ Ｐゴシック" pitchFamily="-97" charset="-128"/>
              <a:cs typeface="ＭＳ Ｐゴシック" pitchFamily="-97" charset="-128"/>
            </a:endParaRPr>
          </a:p>
          <a:p>
            <a:endParaRPr lang="en-US" dirty="0" smtClean="0">
              <a:solidFill>
                <a:srgbClr val="000000"/>
              </a:solidFill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2" name="Picture 1" descr="sandy.tiff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43000"/>
            <a:ext cx="3738407" cy="299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1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782320"/>
            <a:ext cx="4038600" cy="53438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Supported file formats &amp; model outputs </a:t>
            </a:r>
          </a:p>
          <a:p>
            <a:pPr lvl="1" indent="-342900"/>
            <a:r>
              <a:rPr lang="en-US" dirty="0" smtClean="0"/>
              <a:t>Climate Forecast (CF) convention </a:t>
            </a:r>
            <a:r>
              <a:rPr lang="en-US" dirty="0" err="1" smtClean="0"/>
              <a:t>NetCDF</a:t>
            </a:r>
            <a:r>
              <a:rPr lang="en-US" dirty="0" smtClean="0"/>
              <a:t> files</a:t>
            </a:r>
          </a:p>
          <a:p>
            <a:pPr lvl="2" indent="-342900"/>
            <a:r>
              <a:rPr lang="en-US" dirty="0" smtClean="0"/>
              <a:t>MOM4 </a:t>
            </a:r>
          </a:p>
          <a:p>
            <a:pPr lvl="2" indent="-342900"/>
            <a:r>
              <a:rPr lang="en-US" dirty="0" smtClean="0"/>
              <a:t>POP</a:t>
            </a:r>
          </a:p>
          <a:p>
            <a:pPr lvl="2" indent="-342900"/>
            <a:r>
              <a:rPr lang="en-US" dirty="0" smtClean="0"/>
              <a:t>ROMS</a:t>
            </a:r>
          </a:p>
          <a:p>
            <a:pPr lvl="2" indent="-342900"/>
            <a:r>
              <a:rPr lang="en-US" dirty="0" smtClean="0"/>
              <a:t>CAM</a:t>
            </a:r>
          </a:p>
          <a:p>
            <a:pPr lvl="1" indent="-342900"/>
            <a:r>
              <a:rPr lang="en-US" dirty="0" smtClean="0"/>
              <a:t>WRF outputs</a:t>
            </a:r>
          </a:p>
          <a:p>
            <a:pPr lvl="1" indent="-342900"/>
            <a:r>
              <a:rPr lang="en-US" dirty="0" err="1" smtClean="0"/>
              <a:t>NetCDF</a:t>
            </a:r>
            <a:r>
              <a:rPr lang="en-US" dirty="0" smtClean="0"/>
              <a:t> (structured grid data)</a:t>
            </a:r>
          </a:p>
          <a:p>
            <a:pPr lvl="1" indent="-342900"/>
            <a:r>
              <a:rPr lang="en-US" dirty="0" smtClean="0"/>
              <a:t>Flash AMR</a:t>
            </a:r>
          </a:p>
          <a:p>
            <a:pPr lvl="1" indent="-342900"/>
            <a:r>
              <a:rPr lang="en-US" dirty="0" smtClean="0"/>
              <a:t>Raw (binary) data</a:t>
            </a:r>
          </a:p>
          <a:p>
            <a:pPr lvl="1" indent="-342900"/>
            <a:r>
              <a:rPr lang="en-US" dirty="0" smtClean="0"/>
              <a:t>GRIB1 and GRIB2 (in version 2.4)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782320"/>
            <a:ext cx="4038600" cy="53438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Features</a:t>
            </a:r>
          </a:p>
          <a:p>
            <a:pPr lvl="1"/>
            <a:r>
              <a:rPr lang="en-US" dirty="0" smtClean="0"/>
              <a:t>GPU enabled volume rendering and </a:t>
            </a:r>
            <a:r>
              <a:rPr lang="en-US" dirty="0" err="1" smtClean="0"/>
              <a:t>isosurfaces</a:t>
            </a:r>
            <a:endParaRPr lang="en-US" dirty="0" smtClean="0"/>
          </a:p>
          <a:p>
            <a:pPr lvl="1"/>
            <a:r>
              <a:rPr lang="en-US" dirty="0" smtClean="0"/>
              <a:t>Cutting planes</a:t>
            </a:r>
          </a:p>
          <a:p>
            <a:pPr lvl="1"/>
            <a:r>
              <a:rPr lang="en-US" dirty="0" err="1" smtClean="0"/>
              <a:t>Isolines</a:t>
            </a:r>
            <a:r>
              <a:rPr lang="en-US" dirty="0" smtClean="0"/>
              <a:t> (in version 2.4)</a:t>
            </a:r>
          </a:p>
          <a:p>
            <a:pPr lvl="1"/>
            <a:r>
              <a:rPr lang="en-US" dirty="0" smtClean="0"/>
              <a:t>Flow visualization</a:t>
            </a:r>
          </a:p>
          <a:p>
            <a:pPr lvl="2"/>
            <a:r>
              <a:rPr lang="en-US" dirty="0" smtClean="0"/>
              <a:t>Streamlines (steady flows)</a:t>
            </a:r>
          </a:p>
          <a:p>
            <a:pPr lvl="2"/>
            <a:r>
              <a:rPr lang="en-US" dirty="0" err="1" smtClean="0"/>
              <a:t>Pathlines</a:t>
            </a:r>
            <a:r>
              <a:rPr lang="en-US" dirty="0" smtClean="0"/>
              <a:t> (unsteady flows)</a:t>
            </a:r>
          </a:p>
          <a:p>
            <a:pPr lvl="2"/>
            <a:r>
              <a:rPr lang="en-US" dirty="0" smtClean="0"/>
              <a:t>Image Based Flow Vis.</a:t>
            </a:r>
          </a:p>
          <a:p>
            <a:pPr lvl="2"/>
            <a:r>
              <a:rPr lang="en-US" dirty="0" smtClean="0"/>
              <a:t>Hedgehog plots (wind barbs)</a:t>
            </a:r>
          </a:p>
          <a:p>
            <a:pPr lvl="1"/>
            <a:r>
              <a:rPr lang="en-US" dirty="0" smtClean="0"/>
              <a:t>Geo-referenced data support</a:t>
            </a:r>
          </a:p>
          <a:p>
            <a:pPr lvl="1"/>
            <a:r>
              <a:rPr lang="en-US" dirty="0" err="1" smtClean="0"/>
              <a:t>NumPy</a:t>
            </a:r>
            <a:r>
              <a:rPr lang="en-US" dirty="0" smtClean="0"/>
              <a:t>/</a:t>
            </a:r>
            <a:r>
              <a:rPr lang="en-US" dirty="0" err="1" smtClean="0"/>
              <a:t>SciPy</a:t>
            </a:r>
            <a:r>
              <a:rPr lang="en-US" dirty="0" smtClean="0"/>
              <a:t> calculation engine</a:t>
            </a:r>
          </a:p>
          <a:p>
            <a:pPr lvl="1"/>
            <a:r>
              <a:rPr lang="en-US" dirty="0" smtClean="0"/>
              <a:t>Key-frame animation</a:t>
            </a:r>
          </a:p>
          <a:p>
            <a:pPr lvl="1"/>
            <a:r>
              <a:rPr lang="en-US" dirty="0" smtClean="0"/>
              <a:t>Quantitative analysis</a:t>
            </a:r>
          </a:p>
          <a:p>
            <a:pPr lvl="2"/>
            <a:r>
              <a:rPr lang="en-US" dirty="0" smtClean="0"/>
              <a:t>Probes</a:t>
            </a:r>
          </a:p>
          <a:p>
            <a:pPr lvl="2"/>
            <a:r>
              <a:rPr lang="en-US" dirty="0" smtClean="0"/>
              <a:t>Statistics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261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pitchFamily="-97" charset="-128"/>
                <a:cs typeface="ＭＳ Ｐゴシック" pitchFamily="-97" charset="-128"/>
              </a:rPr>
              <a:t>Questions???</a:t>
            </a:r>
          </a:p>
        </p:txBody>
      </p:sp>
      <p:sp>
        <p:nvSpPr>
          <p:cNvPr id="9728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ea typeface="ＭＳ Ｐゴシック" pitchFamily="-97" charset="-128"/>
                <a:cs typeface="ＭＳ Ｐゴシック" pitchFamily="-97" charset="-128"/>
              </a:rPr>
              <a:t>www.vapor.ucar.edu</a:t>
            </a:r>
          </a:p>
          <a:p>
            <a:r>
              <a:rPr lang="en-US">
                <a:ea typeface="ＭＳ Ｐゴシック" pitchFamily="-97" charset="-128"/>
                <a:cs typeface="ＭＳ Ｐゴシック" pitchFamily="-97" charset="-128"/>
              </a:rPr>
              <a:t>vapor@ucar.edu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97" charset="-128"/>
                <a:cs typeface="ＭＳ Ｐゴシック" pitchFamily="-97" charset="-128"/>
              </a:rPr>
              <a:t>The VAPOR project</a:t>
            </a:r>
            <a:endParaRPr lang="en-US" dirty="0"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2038" y="1270000"/>
            <a:ext cx="7772400" cy="393382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ea typeface="ＭＳ Ｐゴシック" pitchFamily="-97" charset="-128"/>
                <a:cs typeface="ＭＳ Ｐゴシック" pitchFamily="-97" charset="-128"/>
              </a:rPr>
              <a:t>The work presented here is part of an on-going research partnership between the Korean Institute of Science and Information Technology (KISTI) and the U.S. National Center for Atmospheric Research (NCAR)</a:t>
            </a:r>
          </a:p>
          <a:p>
            <a:pPr marL="0" indent="0">
              <a:buNone/>
            </a:pPr>
            <a:endParaRPr lang="en-US" sz="2400" dirty="0" smtClean="0"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lang="en-US" sz="2400" dirty="0" smtClean="0">
                <a:ea typeface="ＭＳ Ｐゴシック" pitchFamily="-97" charset="-128"/>
                <a:cs typeface="ＭＳ Ｐゴシック" pitchFamily="-97" charset="-128"/>
              </a:rPr>
              <a:t>Goal: extend VAPOR visualization package to better support geoscience numerical simulation communities</a:t>
            </a:r>
          </a:p>
          <a:p>
            <a:pPr marL="0" indent="0">
              <a:buNone/>
            </a:pPr>
            <a:endParaRPr lang="en-US" sz="2400" dirty="0" smtClean="0"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lang="en-US" sz="2400" dirty="0" smtClean="0">
                <a:ea typeface="ＭＳ Ｐゴシック" pitchFamily="-97" charset="-128"/>
                <a:cs typeface="ＭＳ Ｐゴシック" pitchFamily="-97" charset="-128"/>
              </a:rPr>
              <a:t>Currently we are in year four of the NCAR/KISTI collaboration</a:t>
            </a:r>
          </a:p>
          <a:p>
            <a:pPr marL="0" indent="0">
              <a:buNone/>
            </a:pPr>
            <a:endParaRPr lang="en-US" sz="2400" dirty="0" smtClean="0"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933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VAPOR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22" dirty="0" smtClean="0"/>
              <a:t>Visualization aided data analysis for the earth sciences</a:t>
            </a:r>
            <a:endParaRPr lang="en-US" sz="2222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>
            <a:off x="239101" y="1312333"/>
            <a:ext cx="7045619" cy="3351107"/>
          </a:xfrm>
          <a:solidFill>
            <a:schemeClr val="bg2">
              <a:lumMod val="40000"/>
              <a:lumOff val="60000"/>
            </a:schemeClr>
          </a:solidFill>
        </p:spPr>
        <p:txBody>
          <a:bodyPr vert="horz">
            <a:normAutofit fontScale="62500" lnSpcReduction="20000"/>
          </a:bodyPr>
          <a:lstStyle/>
          <a:p>
            <a:r>
              <a:rPr lang="en-US" dirty="0" smtClean="0"/>
              <a:t>A </a:t>
            </a:r>
            <a:r>
              <a:rPr lang="en-US" b="1" dirty="0" smtClean="0"/>
              <a:t>domain-focused</a:t>
            </a:r>
            <a:r>
              <a:rPr lang="en-US" dirty="0" smtClean="0"/>
              <a:t>, </a:t>
            </a:r>
            <a:r>
              <a:rPr lang="en-US" b="1" dirty="0" smtClean="0"/>
              <a:t>open source </a:t>
            </a:r>
            <a:r>
              <a:rPr lang="en-US" dirty="0" smtClean="0"/>
              <a:t>visual data analysis package targeted for researchers in the </a:t>
            </a:r>
            <a:r>
              <a:rPr lang="en-US" b="1" dirty="0" smtClean="0"/>
              <a:t>atmospheric, oceanic, and related sciences</a:t>
            </a:r>
          </a:p>
          <a:p>
            <a:r>
              <a:rPr lang="en-US" dirty="0"/>
              <a:t>By leveraging a wavelet-based </a:t>
            </a:r>
            <a:r>
              <a:rPr lang="en-US" i="1" dirty="0"/>
              <a:t>intelligent data storage </a:t>
            </a:r>
            <a:r>
              <a:rPr lang="en-US" dirty="0"/>
              <a:t>model VAPOR enables highly interactive exploration of the </a:t>
            </a:r>
            <a:r>
              <a:rPr lang="en-US" b="1" dirty="0"/>
              <a:t>largest numerical simulation </a:t>
            </a:r>
            <a:r>
              <a:rPr lang="en-US" dirty="0"/>
              <a:t>outputs using only </a:t>
            </a:r>
            <a:r>
              <a:rPr lang="en-US" b="1" dirty="0"/>
              <a:t>commodity computing </a:t>
            </a:r>
            <a:r>
              <a:rPr lang="en-US" dirty="0"/>
              <a:t>resources. 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community-driven </a:t>
            </a:r>
            <a:r>
              <a:rPr lang="en-US" dirty="0" smtClean="0"/>
              <a:t>feature set guided by an international steering committee of computational scientists working in a broad gamut of earth science disciplines</a:t>
            </a:r>
          </a:p>
          <a:p>
            <a:r>
              <a:rPr lang="en-US" dirty="0" smtClean="0"/>
              <a:t>Metrics:</a:t>
            </a:r>
          </a:p>
          <a:p>
            <a:pPr lvl="1"/>
            <a:r>
              <a:rPr lang="en-US" dirty="0" smtClean="0"/>
              <a:t>~6000 new users since January, 2011</a:t>
            </a:r>
          </a:p>
          <a:p>
            <a:pPr lvl="1"/>
            <a:r>
              <a:rPr lang="en-US" dirty="0"/>
              <a:t>~4000 unique VAPOR web site visitors per month in 2013 (up from 1000 in 2012, and 500 in 2011)</a:t>
            </a:r>
          </a:p>
          <a:p>
            <a:pPr lvl="1"/>
            <a:r>
              <a:rPr lang="en-US" dirty="0"/>
              <a:t>~100 scholarly citations for VAPOR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4" descr="vapor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48058" cy="97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228244" y="5562304"/>
            <a:ext cx="453813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200" dirty="0" smtClean="0">
                <a:latin typeface="Calibri" pitchFamily="-112" charset="0"/>
              </a:rPr>
              <a:t>VAPOR is funded in part through U.S. National Science Foundation grants 03-25934 and 09-06379, a </a:t>
            </a:r>
            <a:r>
              <a:rPr lang="en-US" sz="1200" dirty="0" err="1" smtClean="0">
                <a:latin typeface="Calibri" pitchFamily="-112" charset="0"/>
              </a:rPr>
              <a:t>TeraGrid</a:t>
            </a:r>
            <a:r>
              <a:rPr lang="en-US" sz="1200" dirty="0" smtClean="0">
                <a:latin typeface="Calibri" pitchFamily="-112" charset="0"/>
              </a:rPr>
              <a:t> GIG award, and the Korean Institute for Science and Information Technology</a:t>
            </a:r>
            <a:endParaRPr lang="en-US" sz="1200" dirty="0">
              <a:latin typeface="Calibri" pitchFamily="-11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6248400"/>
            <a:ext cx="457200" cy="457200"/>
          </a:xfrm>
          <a:prstGeom prst="rect">
            <a:avLst/>
          </a:prstGeom>
        </p:spPr>
      </p:pic>
      <p:pic>
        <p:nvPicPr>
          <p:cNvPr id="6" name="Picture 6" descr="science35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0280" y="4812453"/>
            <a:ext cx="1851378" cy="139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184487" y="6160760"/>
            <a:ext cx="901208" cy="261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L. </a:t>
            </a:r>
            <a:r>
              <a:rPr lang="en-US" sz="1200" dirty="0" err="1" smtClean="0"/>
              <a:t>Orf</a:t>
            </a:r>
            <a:r>
              <a:rPr lang="en-US" sz="1200" dirty="0" smtClean="0"/>
              <a:t>, 2009</a:t>
            </a:r>
            <a:endParaRPr lang="en-US" sz="1200" dirty="0"/>
          </a:p>
        </p:txBody>
      </p:sp>
      <p:pic>
        <p:nvPicPr>
          <p:cNvPr id="12" name="Picture 11" descr="tornad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136" y="3447827"/>
            <a:ext cx="1219241" cy="16093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47136" y="5007294"/>
            <a:ext cx="143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S. </a:t>
            </a:r>
            <a:r>
              <a:rPr lang="en-US" sz="1200" dirty="0" err="1" smtClean="0"/>
              <a:t>Wedemeyer-Böhm</a:t>
            </a:r>
            <a:r>
              <a:rPr lang="en-US" sz="1200" dirty="0" smtClean="0"/>
              <a:t>, et al. 2012</a:t>
            </a:r>
            <a:endParaRPr lang="en-US" sz="1200" dirty="0"/>
          </a:p>
        </p:txBody>
      </p:sp>
      <p:pic>
        <p:nvPicPr>
          <p:cNvPr id="19" name="Picture 18" descr="PRLCover20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883" y="1417638"/>
            <a:ext cx="1292296" cy="16093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22345" y="2967713"/>
            <a:ext cx="161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I. Grooms, et al. 2010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4622800" y="5007294"/>
            <a:ext cx="2086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www.vapor.ucar.edu</a:t>
            </a:r>
            <a:endParaRPr lang="en-US" dirty="0"/>
          </a:p>
        </p:txBody>
      </p:sp>
      <p:pic>
        <p:nvPicPr>
          <p:cNvPr id="23" name="Picture 22" descr="erica.20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556" y="4812453"/>
            <a:ext cx="1983611" cy="139903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2560" y="6167995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M. Shapiro; S. </a:t>
            </a:r>
            <a:r>
              <a:rPr lang="en-US" sz="1200" dirty="0" err="1" smtClean="0"/>
              <a:t>Grønås</a:t>
            </a:r>
            <a:r>
              <a:rPr lang="en-US" sz="1200" dirty="0" smtClean="0"/>
              <a:t>, 2012	</a:t>
            </a:r>
            <a:endParaRPr lang="en-US" sz="1200" dirty="0" smtClean="0">
              <a:hlinkClick r:id="rId9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63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ea typeface="ＭＳ Ｐゴシック" pitchFamily="-97" charset="-128"/>
                <a:cs typeface="ＭＳ Ｐゴシック" pitchFamily="-97" charset="-128"/>
              </a:rPr>
              <a:t>Who are the VAPOR users?</a:t>
            </a:r>
            <a:endParaRPr lang="en-US" sz="2400" dirty="0">
              <a:ea typeface="ＭＳ Ｐゴシック" pitchFamily="-97" charset="-128"/>
              <a:cs typeface="ＭＳ Ｐゴシック" pitchFamily="-97" charset="-128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6227749"/>
              </p:ext>
            </p:extLst>
          </p:nvPr>
        </p:nvGraphicFramePr>
        <p:xfrm>
          <a:off x="4475480" y="1524000"/>
          <a:ext cx="466852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0339296"/>
              </p:ext>
            </p:extLst>
          </p:nvPr>
        </p:nvGraphicFramePr>
        <p:xfrm>
          <a:off x="0" y="1524000"/>
          <a:ext cx="449072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2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sampling of scientific domains using VAPOR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0" y="1211580"/>
            <a:ext cx="2282197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076" y="3947160"/>
            <a:ext cx="2841253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0" y="4170681"/>
            <a:ext cx="2700611" cy="1376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444" y="1211580"/>
            <a:ext cx="1384255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791" y="3949700"/>
            <a:ext cx="2467536" cy="1597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8452" y="1209040"/>
            <a:ext cx="2713096" cy="1831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1229" y="1211580"/>
            <a:ext cx="2378927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926" y="3070582"/>
            <a:ext cx="24023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Numerical Weather Prediction</a:t>
            </a:r>
          </a:p>
          <a:p>
            <a:r>
              <a:rPr lang="en-US" sz="1200" dirty="0" smtClean="0"/>
              <a:t>Mel Shapiro, NCAR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477234" y="3070582"/>
            <a:ext cx="1703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Solar</a:t>
            </a:r>
          </a:p>
          <a:p>
            <a:r>
              <a:rPr lang="en-US" sz="1200" dirty="0"/>
              <a:t>Sven </a:t>
            </a:r>
            <a:r>
              <a:rPr lang="en-US" sz="1200" dirty="0" err="1"/>
              <a:t>Wedemeyer-Böhm</a:t>
            </a:r>
            <a:endParaRPr lang="en-US" sz="1200" dirty="0"/>
          </a:p>
          <a:p>
            <a:r>
              <a:rPr lang="en-US" sz="1200" dirty="0" smtClean="0"/>
              <a:t>U. of Oslo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180344" y="3070582"/>
            <a:ext cx="18749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Computational Fluid</a:t>
            </a:r>
          </a:p>
          <a:p>
            <a:r>
              <a:rPr lang="en-US" sz="1600" dirty="0" smtClean="0"/>
              <a:t>Dynamics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2994" y="3070582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Wild Fires </a:t>
            </a:r>
          </a:p>
          <a:p>
            <a:r>
              <a:rPr lang="en-US" sz="1200" dirty="0" smtClean="0"/>
              <a:t>Janice </a:t>
            </a:r>
            <a:r>
              <a:rPr lang="en-US" sz="1200" dirty="0" err="1" smtClean="0"/>
              <a:t>Coen</a:t>
            </a:r>
            <a:r>
              <a:rPr lang="en-US" sz="1200" dirty="0" smtClean="0"/>
              <a:t>, NCAR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3429" y="5534660"/>
            <a:ext cx="270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Marine Biology</a:t>
            </a:r>
          </a:p>
          <a:p>
            <a:r>
              <a:rPr lang="en-US" sz="1200" dirty="0" smtClean="0"/>
              <a:t>John Taylor, U. of Cambridge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242791" y="5534660"/>
            <a:ext cx="270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Severe Weather</a:t>
            </a:r>
          </a:p>
          <a:p>
            <a:r>
              <a:rPr lang="en-US" sz="1200" dirty="0" smtClean="0"/>
              <a:t>Leigh </a:t>
            </a:r>
            <a:r>
              <a:rPr lang="en-US" sz="1200" dirty="0" err="1" smtClean="0"/>
              <a:t>Orf</a:t>
            </a:r>
            <a:r>
              <a:rPr lang="en-US" sz="1200" dirty="0" smtClean="0"/>
              <a:t>, U. Central Michigan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159076" y="5534660"/>
            <a:ext cx="270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Energy</a:t>
            </a:r>
          </a:p>
          <a:p>
            <a:r>
              <a:rPr lang="en-US" sz="1200" dirty="0" smtClean="0"/>
              <a:t>Kenny </a:t>
            </a:r>
            <a:r>
              <a:rPr lang="en-US" sz="1200" dirty="0" err="1" smtClean="0"/>
              <a:t>Gruchalla</a:t>
            </a:r>
            <a:r>
              <a:rPr lang="en-US" sz="1200" dirty="0" smtClean="0"/>
              <a:t>, NREL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2590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63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ea typeface="ＭＳ Ｐゴシック" pitchFamily="-97" charset="-128"/>
                <a:cs typeface="ＭＳ Ｐゴシック" pitchFamily="-97" charset="-128"/>
              </a:rPr>
              <a:t>Key Components:</a:t>
            </a:r>
            <a:br>
              <a:rPr lang="en-US" sz="2400" dirty="0" smtClean="0">
                <a:ea typeface="ＭＳ Ｐゴシック" pitchFamily="-97" charset="-128"/>
                <a:cs typeface="ＭＳ Ｐゴシック" pitchFamily="-97" charset="-128"/>
              </a:rPr>
            </a:br>
            <a:r>
              <a:rPr lang="en-US" sz="2400" dirty="0" smtClean="0">
                <a:ea typeface="ＭＳ Ｐゴシック" pitchFamily="-97" charset="-128"/>
                <a:cs typeface="ＭＳ Ｐゴシック" pitchFamily="-97" charset="-128"/>
              </a:rPr>
              <a:t>What makes VAPOR different from other visualization tools? </a:t>
            </a:r>
            <a:endParaRPr lang="en-US" sz="2400" dirty="0"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0" y="1524000"/>
            <a:ext cx="7772400" cy="4495800"/>
          </a:xfrm>
          <a:noFill/>
        </p:spPr>
        <p:txBody>
          <a:bodyPr>
            <a:normAutofit/>
          </a:bodyPr>
          <a:lstStyle/>
          <a:p>
            <a:pPr marL="438150" indent="-381000">
              <a:lnSpc>
                <a:spcPct val="90000"/>
              </a:lnSpc>
              <a:buFontTx/>
              <a:buAutoNum type="arabicPeriod"/>
            </a:pPr>
            <a:r>
              <a:rPr lang="en-US" sz="2346" b="1" dirty="0" smtClean="0"/>
              <a:t>Domain </a:t>
            </a:r>
            <a:r>
              <a:rPr lang="en-US" sz="2346" b="1" dirty="0"/>
              <a:t>specific</a:t>
            </a:r>
            <a:r>
              <a:rPr lang="en-US" sz="2346" dirty="0"/>
              <a:t>: earth and space sciences CFD</a:t>
            </a:r>
            <a:endParaRPr lang="en-US" sz="2346" dirty="0" smtClean="0"/>
          </a:p>
          <a:p>
            <a:pPr marL="438150" indent="-381000">
              <a:lnSpc>
                <a:spcPct val="90000"/>
              </a:lnSpc>
              <a:buFontTx/>
              <a:buAutoNum type="arabicPeriod"/>
            </a:pPr>
            <a:endParaRPr lang="en-US" sz="2346" b="1" dirty="0" smtClean="0"/>
          </a:p>
          <a:p>
            <a:pPr marL="438150" indent="-381000">
              <a:lnSpc>
                <a:spcPct val="90000"/>
              </a:lnSpc>
              <a:buFontTx/>
              <a:buAutoNum type="arabicPeriod"/>
            </a:pPr>
            <a:r>
              <a:rPr lang="en-US" sz="2346" b="1" dirty="0" smtClean="0"/>
              <a:t>Data </a:t>
            </a:r>
            <a:r>
              <a:rPr lang="en-US" sz="2346" b="1" dirty="0"/>
              <a:t>analysis</a:t>
            </a:r>
            <a:r>
              <a:rPr lang="en-US" sz="2346" dirty="0"/>
              <a:t>: qualitative and quantitative data interrogation and manipulation </a:t>
            </a:r>
            <a:r>
              <a:rPr lang="en-US" sz="2346" dirty="0" smtClean="0"/>
              <a:t>capabilities</a:t>
            </a:r>
          </a:p>
          <a:p>
            <a:pPr marL="438150" indent="-381000">
              <a:lnSpc>
                <a:spcPct val="90000"/>
              </a:lnSpc>
              <a:buFontTx/>
              <a:buAutoNum type="arabicPeriod"/>
            </a:pPr>
            <a:endParaRPr lang="en-US" sz="2346" b="1" dirty="0" smtClean="0"/>
          </a:p>
          <a:p>
            <a:pPr marL="438150" indent="-381000">
              <a:lnSpc>
                <a:spcPct val="90000"/>
              </a:lnSpc>
              <a:buFontTx/>
              <a:buAutoNum type="arabicPeriod"/>
            </a:pPr>
            <a:r>
              <a:rPr lang="en-US" sz="2346" b="1" dirty="0" smtClean="0"/>
              <a:t>Terabytes </a:t>
            </a:r>
            <a:r>
              <a:rPr lang="en-US" sz="2346" b="1" dirty="0"/>
              <a:t>from the </a:t>
            </a:r>
            <a:r>
              <a:rPr lang="en-US" sz="2346" b="1" u="sng" dirty="0"/>
              <a:t>desktop</a:t>
            </a:r>
            <a:r>
              <a:rPr lang="en-US" sz="2346" dirty="0"/>
              <a:t>: operates on </a:t>
            </a:r>
            <a:r>
              <a:rPr lang="en-US" sz="2346" dirty="0" err="1"/>
              <a:t>terascale</a:t>
            </a:r>
            <a:r>
              <a:rPr lang="en-US" sz="2346" dirty="0"/>
              <a:t> sized simulations with only </a:t>
            </a:r>
            <a:r>
              <a:rPr lang="en-US" sz="2346" b="1" u="sng" dirty="0"/>
              <a:t>desktop </a:t>
            </a:r>
            <a:r>
              <a:rPr lang="en-US" sz="2346" dirty="0" smtClean="0"/>
              <a:t>computing</a:t>
            </a:r>
            <a:endParaRPr lang="en-US" sz="2346" dirty="0"/>
          </a:p>
        </p:txBody>
      </p:sp>
    </p:spTree>
    <p:extLst>
      <p:ext uri="{BB962C8B-B14F-4D97-AF65-F5344CB8AC3E}">
        <p14:creationId xmlns:p14="http://schemas.microsoft.com/office/powerpoint/2010/main" val="151999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63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ea typeface="ＭＳ Ｐゴシック" pitchFamily="-97" charset="-128"/>
                <a:cs typeface="ＭＳ Ｐゴシック" pitchFamily="-97" charset="-128"/>
              </a:rPr>
              <a:t>Key Components:</a:t>
            </a:r>
            <a:br>
              <a:rPr lang="en-US" sz="2400" dirty="0" smtClean="0">
                <a:ea typeface="ＭＳ Ｐゴシック" pitchFamily="-97" charset="-128"/>
                <a:cs typeface="ＭＳ Ｐゴシック" pitchFamily="-97" charset="-128"/>
              </a:rPr>
            </a:br>
            <a:r>
              <a:rPr lang="en-US" sz="2400" dirty="0" smtClean="0">
                <a:ea typeface="ＭＳ Ｐゴシック" pitchFamily="-97" charset="-128"/>
                <a:cs typeface="ＭＳ Ｐゴシック" pitchFamily="-97" charset="-128"/>
              </a:rPr>
              <a:t>What makes VAPOR different from other visualization tools? </a:t>
            </a:r>
            <a:endParaRPr lang="en-US" sz="2400" dirty="0"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0" y="1524000"/>
            <a:ext cx="7772400" cy="4495800"/>
          </a:xfrm>
          <a:noFill/>
        </p:spPr>
        <p:txBody>
          <a:bodyPr>
            <a:normAutofit/>
          </a:bodyPr>
          <a:lstStyle/>
          <a:p>
            <a:pPr marL="438150" indent="-381000">
              <a:lnSpc>
                <a:spcPct val="90000"/>
              </a:lnSpc>
              <a:buFontTx/>
              <a:buAutoNum type="arabicPeriod"/>
            </a:pPr>
            <a:r>
              <a:rPr lang="en-US" sz="2346" b="1" dirty="0" smtClean="0">
                <a:solidFill>
                  <a:srgbClr val="808080"/>
                </a:solidFill>
              </a:rPr>
              <a:t>Domain </a:t>
            </a:r>
            <a:r>
              <a:rPr lang="en-US" sz="2346" b="1" dirty="0">
                <a:solidFill>
                  <a:srgbClr val="808080"/>
                </a:solidFill>
              </a:rPr>
              <a:t>specific</a:t>
            </a:r>
            <a:r>
              <a:rPr lang="en-US" sz="2346" dirty="0">
                <a:solidFill>
                  <a:srgbClr val="808080"/>
                </a:solidFill>
              </a:rPr>
              <a:t>: earth and space sciences CFD</a:t>
            </a:r>
            <a:endParaRPr lang="en-US" sz="2346" dirty="0" smtClean="0">
              <a:solidFill>
                <a:srgbClr val="808080"/>
              </a:solidFill>
            </a:endParaRPr>
          </a:p>
          <a:p>
            <a:pPr marL="438150" indent="-381000">
              <a:lnSpc>
                <a:spcPct val="90000"/>
              </a:lnSpc>
              <a:buFontTx/>
              <a:buAutoNum type="arabicPeriod"/>
            </a:pPr>
            <a:endParaRPr lang="en-US" sz="2346" b="1" dirty="0" smtClean="0">
              <a:solidFill>
                <a:srgbClr val="808080"/>
              </a:solidFill>
            </a:endParaRPr>
          </a:p>
          <a:p>
            <a:pPr marL="438150" indent="-381000">
              <a:lnSpc>
                <a:spcPct val="90000"/>
              </a:lnSpc>
              <a:buFontTx/>
              <a:buAutoNum type="arabicPeriod"/>
            </a:pPr>
            <a:r>
              <a:rPr lang="en-US" sz="2346" b="1" dirty="0" smtClean="0">
                <a:solidFill>
                  <a:srgbClr val="808080"/>
                </a:solidFill>
              </a:rPr>
              <a:t>Data </a:t>
            </a:r>
            <a:r>
              <a:rPr lang="en-US" sz="2346" b="1" dirty="0">
                <a:solidFill>
                  <a:srgbClr val="808080"/>
                </a:solidFill>
              </a:rPr>
              <a:t>analysis</a:t>
            </a:r>
            <a:r>
              <a:rPr lang="en-US" sz="2346" dirty="0">
                <a:solidFill>
                  <a:srgbClr val="808080"/>
                </a:solidFill>
              </a:rPr>
              <a:t>: qualitative and quantitative data interrogation and manipulation </a:t>
            </a:r>
            <a:r>
              <a:rPr lang="en-US" sz="2346" dirty="0" smtClean="0">
                <a:solidFill>
                  <a:srgbClr val="808080"/>
                </a:solidFill>
              </a:rPr>
              <a:t>capabilities</a:t>
            </a:r>
          </a:p>
          <a:p>
            <a:pPr marL="438150" indent="-381000">
              <a:lnSpc>
                <a:spcPct val="90000"/>
              </a:lnSpc>
              <a:buFontTx/>
              <a:buAutoNum type="arabicPeriod"/>
            </a:pPr>
            <a:endParaRPr lang="en-US" sz="2346" b="1" dirty="0" smtClean="0"/>
          </a:p>
          <a:p>
            <a:pPr marL="438150" indent="-381000">
              <a:lnSpc>
                <a:spcPct val="90000"/>
              </a:lnSpc>
              <a:buFontTx/>
              <a:buAutoNum type="arabicPeriod"/>
            </a:pPr>
            <a:r>
              <a:rPr lang="en-US" sz="2346" b="1" dirty="0" smtClean="0"/>
              <a:t>Terabytes </a:t>
            </a:r>
            <a:r>
              <a:rPr lang="en-US" sz="2346" b="1" dirty="0"/>
              <a:t>from the </a:t>
            </a:r>
            <a:r>
              <a:rPr lang="en-US" sz="2346" b="1" u="sng" dirty="0"/>
              <a:t>desktop</a:t>
            </a:r>
            <a:r>
              <a:rPr lang="en-US" sz="2346" dirty="0"/>
              <a:t>: operates on </a:t>
            </a:r>
            <a:r>
              <a:rPr lang="en-US" sz="2346" dirty="0" err="1"/>
              <a:t>terascale</a:t>
            </a:r>
            <a:r>
              <a:rPr lang="en-US" sz="2346" dirty="0"/>
              <a:t> sized simulations with only </a:t>
            </a:r>
            <a:r>
              <a:rPr lang="en-US" sz="2346" b="1" u="sng" dirty="0"/>
              <a:t>desktop </a:t>
            </a:r>
            <a:r>
              <a:rPr lang="en-US" sz="2346" dirty="0" smtClean="0"/>
              <a:t>computing</a:t>
            </a:r>
            <a:endParaRPr lang="en-US" sz="2346" dirty="0"/>
          </a:p>
        </p:txBody>
      </p:sp>
    </p:spTree>
    <p:extLst>
      <p:ext uri="{BB962C8B-B14F-4D97-AF65-F5344CB8AC3E}">
        <p14:creationId xmlns:p14="http://schemas.microsoft.com/office/powerpoint/2010/main" val="341058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636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97" charset="-128"/>
                <a:cs typeface="ＭＳ Ｐゴシック" pitchFamily="-97" charset="-128"/>
              </a:rPr>
              <a:t>Key Component (3)</a:t>
            </a:r>
            <a:br>
              <a:rPr lang="en-US" sz="2400" dirty="0" smtClean="0">
                <a:ea typeface="ＭＳ Ｐゴシック" pitchFamily="-97" charset="-128"/>
                <a:cs typeface="ＭＳ Ｐゴシック" pitchFamily="-97" charset="-128"/>
              </a:rPr>
            </a:br>
            <a:r>
              <a:rPr lang="en-US" sz="2400" dirty="0" smtClean="0">
                <a:ea typeface="ＭＳ Ｐゴシック" pitchFamily="-97" charset="-128"/>
                <a:cs typeface="ＭＳ Ｐゴシック" pitchFamily="-97" charset="-128"/>
              </a:rPr>
              <a:t>Terabyte data handling from a desktop PC (or laptop)</a:t>
            </a:r>
            <a:endParaRPr lang="en-US" sz="2400" dirty="0"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0" y="1235074"/>
            <a:ext cx="7772400" cy="2270126"/>
          </a:xfrm>
          <a:noFill/>
        </p:spPr>
        <p:txBody>
          <a:bodyPr>
            <a:normAutofit/>
          </a:bodyPr>
          <a:lstStyle/>
          <a:p>
            <a:pPr marL="438150" indent="-381000">
              <a:lnSpc>
                <a:spcPct val="90000"/>
              </a:lnSpc>
            </a:pPr>
            <a:r>
              <a:rPr lang="en-US" sz="2000" dirty="0" smtClean="0"/>
              <a:t>Progressive access data model (VAPOR Data Collection)</a:t>
            </a:r>
          </a:p>
          <a:p>
            <a:pPr marL="857250" lvl="1">
              <a:lnSpc>
                <a:spcPct val="90000"/>
              </a:lnSpc>
            </a:pPr>
            <a:r>
              <a:rPr lang="en-US" sz="2000" dirty="0" smtClean="0">
                <a:ea typeface="ＭＳ Ｐゴシック" pitchFamily="-97" charset="-128"/>
              </a:rPr>
              <a:t>Permit </a:t>
            </a:r>
            <a:r>
              <a:rPr lang="en-US" sz="2000" dirty="0">
                <a:ea typeface="ＭＳ Ｐゴシック" pitchFamily="-97" charset="-128"/>
              </a:rPr>
              <a:t>speed/quality tradeoffs</a:t>
            </a:r>
          </a:p>
          <a:p>
            <a:pPr marL="857250" lvl="1">
              <a:lnSpc>
                <a:spcPct val="90000"/>
              </a:lnSpc>
            </a:pPr>
            <a:r>
              <a:rPr lang="en-US" sz="2000" dirty="0">
                <a:ea typeface="ＭＳ Ｐゴシック" pitchFamily="-97" charset="-128"/>
              </a:rPr>
              <a:t>Region of Interest (ROI) identification </a:t>
            </a:r>
            <a:r>
              <a:rPr lang="en-US" sz="2000" dirty="0" smtClean="0">
                <a:ea typeface="ＭＳ Ｐゴシック" pitchFamily="-97" charset="-128"/>
              </a:rPr>
              <a:t>and isolation</a:t>
            </a:r>
          </a:p>
          <a:p>
            <a:pPr marL="457200">
              <a:lnSpc>
                <a:spcPct val="90000"/>
              </a:lnSpc>
            </a:pPr>
            <a:r>
              <a:rPr lang="en-US" sz="2000" dirty="0" smtClean="0">
                <a:ea typeface="ＭＳ Ｐゴシック" pitchFamily="-97" charset="-128"/>
              </a:rPr>
              <a:t>Two wavelet-based refinement models: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000" i="1" dirty="0"/>
              <a:t>refinement level </a:t>
            </a:r>
            <a:r>
              <a:rPr lang="en-US" sz="2000" dirty="0"/>
              <a:t>(</a:t>
            </a:r>
            <a:r>
              <a:rPr lang="en-US" sz="2000" b="1" dirty="0"/>
              <a:t>grid coarsening</a:t>
            </a:r>
            <a:r>
              <a:rPr lang="en-US" sz="2000" dirty="0"/>
              <a:t>)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000" i="1" dirty="0"/>
              <a:t>level-of-detail </a:t>
            </a:r>
            <a:r>
              <a:rPr lang="en-US" sz="2000" dirty="0"/>
              <a:t>(</a:t>
            </a:r>
            <a:r>
              <a:rPr lang="en-US" sz="2000" b="1" dirty="0"/>
              <a:t>wavelet</a:t>
            </a:r>
            <a:r>
              <a:rPr lang="en-US" sz="2000" dirty="0"/>
              <a:t> </a:t>
            </a:r>
            <a:r>
              <a:rPr lang="en-US" sz="2000" b="1" dirty="0"/>
              <a:t>coefficient prioritization</a:t>
            </a:r>
            <a:r>
              <a:rPr lang="en-US" sz="2000" dirty="0"/>
              <a:t>)</a:t>
            </a:r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5354638" y="3613150"/>
            <a:ext cx="3279775" cy="13144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Combination of visualization, ROI isolation, and </a:t>
            </a:r>
            <a:r>
              <a:rPr lang="en-US" sz="1600" dirty="0" err="1"/>
              <a:t>multiresolution</a:t>
            </a:r>
            <a:r>
              <a:rPr lang="en-US" sz="1600" dirty="0"/>
              <a:t> data representation that provides sufficient </a:t>
            </a:r>
            <a:r>
              <a:rPr lang="en-US" sz="1600" b="1" dirty="0"/>
              <a:t>data reduction</a:t>
            </a:r>
            <a:r>
              <a:rPr lang="en-US" sz="1600" dirty="0"/>
              <a:t> to enable interactive work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6250" y="3613150"/>
            <a:ext cx="4648200" cy="2743200"/>
            <a:chOff x="300" y="2036"/>
            <a:chExt cx="2928" cy="1728"/>
          </a:xfrm>
        </p:grpSpPr>
        <p:sp>
          <p:nvSpPr>
            <p:cNvPr id="31754" name="Oval 6"/>
            <p:cNvSpPr>
              <a:spLocks noChangeArrowheads="1"/>
            </p:cNvSpPr>
            <p:nvPr/>
          </p:nvSpPr>
          <p:spPr bwMode="auto">
            <a:xfrm>
              <a:off x="1356" y="2036"/>
              <a:ext cx="816" cy="576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>
                  <a:latin typeface="Times New Roman" pitchFamily="-97" charset="0"/>
                </a:rPr>
                <a:t>Visual data </a:t>
              </a:r>
            </a:p>
            <a:p>
              <a:pPr algn="ctr"/>
              <a:r>
                <a:rPr lang="en-US" sz="1600">
                  <a:latin typeface="Times New Roman" pitchFamily="-97" charset="0"/>
                </a:rPr>
                <a:t>browsing</a:t>
              </a:r>
            </a:p>
          </p:txBody>
        </p:sp>
        <p:sp>
          <p:nvSpPr>
            <p:cNvPr id="31755" name="Oval 7"/>
            <p:cNvSpPr>
              <a:spLocks noChangeArrowheads="1"/>
            </p:cNvSpPr>
            <p:nvPr/>
          </p:nvSpPr>
          <p:spPr bwMode="auto">
            <a:xfrm>
              <a:off x="2412" y="3188"/>
              <a:ext cx="816" cy="576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>
                  <a:latin typeface="Times New Roman" pitchFamily="-97" charset="0"/>
                </a:rPr>
                <a:t>Data</a:t>
              </a:r>
            </a:p>
            <a:p>
              <a:pPr algn="ctr"/>
              <a:r>
                <a:rPr lang="en-US" sz="1600">
                  <a:latin typeface="Times New Roman" pitchFamily="-97" charset="0"/>
                </a:rPr>
                <a:t>manipulation</a:t>
              </a:r>
            </a:p>
          </p:txBody>
        </p:sp>
        <p:sp>
          <p:nvSpPr>
            <p:cNvPr id="31756" name="Oval 8"/>
            <p:cNvSpPr>
              <a:spLocks noChangeArrowheads="1"/>
            </p:cNvSpPr>
            <p:nvPr/>
          </p:nvSpPr>
          <p:spPr bwMode="auto">
            <a:xfrm>
              <a:off x="300" y="3188"/>
              <a:ext cx="816" cy="576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>
                  <a:latin typeface="Times New Roman" pitchFamily="-97" charset="0"/>
                </a:rPr>
                <a:t>Quantitative</a:t>
              </a:r>
            </a:p>
            <a:p>
              <a:pPr algn="ctr"/>
              <a:r>
                <a:rPr lang="en-US" sz="1600">
                  <a:latin typeface="Times New Roman" pitchFamily="-97" charset="0"/>
                </a:rPr>
                <a:t>analysis</a:t>
              </a:r>
            </a:p>
          </p:txBody>
        </p:sp>
        <p:sp>
          <p:nvSpPr>
            <p:cNvPr id="31757" name="Text Box 9"/>
            <p:cNvSpPr txBox="1">
              <a:spLocks noChangeArrowheads="1"/>
            </p:cNvSpPr>
            <p:nvPr/>
          </p:nvSpPr>
          <p:spPr bwMode="auto">
            <a:xfrm>
              <a:off x="1404" y="2890"/>
              <a:ext cx="720" cy="443"/>
            </a:xfrm>
            <a:prstGeom prst="rect">
              <a:avLst/>
            </a:prstGeom>
            <a:solidFill>
              <a:srgbClr val="0066FF"/>
            </a:solidFill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>
                  <a:latin typeface="Times New Roman" pitchFamily="-97" charset="0"/>
                </a:rPr>
                <a:t>Refine</a:t>
              </a:r>
            </a:p>
            <a:p>
              <a:pPr algn="ctr">
                <a:spcBef>
                  <a:spcPct val="50000"/>
                </a:spcBef>
              </a:pPr>
              <a:r>
                <a:rPr lang="en-US" sz="1600" b="1" dirty="0">
                  <a:latin typeface="Times New Roman" pitchFamily="-97" charset="0"/>
                </a:rPr>
                <a:t>Coarsen</a:t>
              </a:r>
            </a:p>
          </p:txBody>
        </p:sp>
        <p:cxnSp>
          <p:nvCxnSpPr>
            <p:cNvPr id="31758" name="AutoShape 10"/>
            <p:cNvCxnSpPr>
              <a:cxnSpLocks noChangeShapeType="1"/>
              <a:stCxn id="31754" idx="4"/>
              <a:endCxn id="31757" idx="0"/>
            </p:cNvCxnSpPr>
            <p:nvPr/>
          </p:nvCxnSpPr>
          <p:spPr bwMode="auto">
            <a:xfrm>
              <a:off x="1764" y="2612"/>
              <a:ext cx="0" cy="27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31759" name="AutoShape 11"/>
            <p:cNvCxnSpPr>
              <a:cxnSpLocks noChangeShapeType="1"/>
              <a:stCxn id="31756" idx="7"/>
              <a:endCxn id="31757" idx="1"/>
            </p:cNvCxnSpPr>
            <p:nvPr/>
          </p:nvCxnSpPr>
          <p:spPr bwMode="auto">
            <a:xfrm flipV="1">
              <a:off x="997" y="3112"/>
              <a:ext cx="407" cy="16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31760" name="AutoShape 12"/>
            <p:cNvCxnSpPr>
              <a:cxnSpLocks noChangeShapeType="1"/>
              <a:stCxn id="31757" idx="3"/>
              <a:endCxn id="31755" idx="1"/>
            </p:cNvCxnSpPr>
            <p:nvPr/>
          </p:nvCxnSpPr>
          <p:spPr bwMode="auto">
            <a:xfrm>
              <a:off x="2124" y="3112"/>
              <a:ext cx="407" cy="16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31761" name="AutoShape 13"/>
            <p:cNvCxnSpPr>
              <a:cxnSpLocks noChangeShapeType="1"/>
              <a:stCxn id="31756" idx="0"/>
              <a:endCxn id="31754" idx="2"/>
            </p:cNvCxnSpPr>
            <p:nvPr/>
          </p:nvCxnSpPr>
          <p:spPr bwMode="auto">
            <a:xfrm rot="-5400000">
              <a:off x="600" y="2432"/>
              <a:ext cx="864" cy="648"/>
            </a:xfrm>
            <a:prstGeom prst="curvedConnector2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</p:cxnSp>
        <p:cxnSp>
          <p:nvCxnSpPr>
            <p:cNvPr id="31762" name="AutoShape 14"/>
            <p:cNvCxnSpPr>
              <a:cxnSpLocks noChangeShapeType="1"/>
              <a:stCxn id="31754" idx="6"/>
              <a:endCxn id="31755" idx="0"/>
            </p:cNvCxnSpPr>
            <p:nvPr/>
          </p:nvCxnSpPr>
          <p:spPr bwMode="auto">
            <a:xfrm>
              <a:off x="2172" y="2324"/>
              <a:ext cx="648" cy="864"/>
            </a:xfrm>
            <a:prstGeom prst="curvedConnector2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</p:cxnSp>
        <p:cxnSp>
          <p:nvCxnSpPr>
            <p:cNvPr id="31763" name="AutoShape 15"/>
            <p:cNvCxnSpPr>
              <a:cxnSpLocks noChangeShapeType="1"/>
              <a:stCxn id="31756" idx="5"/>
              <a:endCxn id="31755" idx="3"/>
            </p:cNvCxnSpPr>
            <p:nvPr/>
          </p:nvCxnSpPr>
          <p:spPr bwMode="auto">
            <a:xfrm rot="16200000" flipH="1">
              <a:off x="1763" y="2914"/>
              <a:ext cx="1" cy="1534"/>
            </a:xfrm>
            <a:prstGeom prst="curvedConnector3">
              <a:avLst>
                <a:gd name="adj1" fmla="val 2280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31752" name="Text Box 16"/>
          <p:cNvSpPr txBox="1">
            <a:spLocks noChangeArrowheads="1"/>
          </p:cNvSpPr>
          <p:nvPr/>
        </p:nvSpPr>
        <p:spPr bwMode="auto">
          <a:xfrm>
            <a:off x="6086475" y="5473700"/>
            <a:ext cx="2498725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Think </a:t>
            </a:r>
            <a:r>
              <a:rPr lang="en-US" i="1"/>
              <a:t>Google Earth</a:t>
            </a:r>
            <a:r>
              <a:rPr lang="en-US"/>
              <a:t>!!!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Wavelet Enabled Progressive Data Refinement</a:t>
            </a:r>
            <a:br>
              <a:rPr lang="en-US" sz="3600" dirty="0" smtClean="0"/>
            </a:br>
            <a:r>
              <a:rPr lang="en-US" sz="2700" dirty="0" smtClean="0"/>
              <a:t>Exploring a 1536</a:t>
            </a:r>
            <a:r>
              <a:rPr lang="en-US" sz="2700" baseline="30000" dirty="0" smtClean="0"/>
              <a:t>3</a:t>
            </a:r>
            <a:r>
              <a:rPr lang="en-US" sz="2700" dirty="0" smtClean="0"/>
              <a:t> simulation output on a laptop</a:t>
            </a:r>
            <a:endParaRPr lang="en-US" sz="2700" dirty="0"/>
          </a:p>
        </p:txBody>
      </p:sp>
      <p:grpSp>
        <p:nvGrpSpPr>
          <p:cNvPr id="6" name="Group 5"/>
          <p:cNvGrpSpPr/>
          <p:nvPr/>
        </p:nvGrpSpPr>
        <p:grpSpPr>
          <a:xfrm>
            <a:off x="101600" y="2417857"/>
            <a:ext cx="8983714" cy="2834640"/>
            <a:chOff x="101600" y="2824257"/>
            <a:chExt cx="8983714" cy="2834640"/>
          </a:xfrm>
        </p:grpSpPr>
        <p:pic>
          <p:nvPicPr>
            <p:cNvPr id="3" name="Picture 2" descr="abc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" y="2824257"/>
              <a:ext cx="2847073" cy="2834640"/>
            </a:xfrm>
            <a:prstGeom prst="rect">
              <a:avLst/>
            </a:prstGeom>
          </p:spPr>
        </p:pic>
        <p:pic>
          <p:nvPicPr>
            <p:cNvPr id="4" name="Picture 3" descr="abc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921" y="2824257"/>
              <a:ext cx="2847073" cy="2834640"/>
            </a:xfrm>
            <a:prstGeom prst="rect">
              <a:avLst/>
            </a:prstGeom>
          </p:spPr>
        </p:pic>
        <p:pic>
          <p:nvPicPr>
            <p:cNvPr id="5" name="Picture 4" descr="abc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8241" y="2824257"/>
              <a:ext cx="2847073" cy="283464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21360" y="1468438"/>
            <a:ext cx="6299200" cy="369332"/>
          </a:xfrm>
          <a:prstGeom prst="rect">
            <a:avLst/>
          </a:prstGeom>
          <a:solidFill>
            <a:srgbClr val="FCFF34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Browse highly compressed data, subset, refine, repeat.</a:t>
            </a:r>
            <a:endParaRPr lang="en-US" dirty="0"/>
          </a:p>
        </p:txBody>
      </p:sp>
      <p:sp>
        <p:nvSpPr>
          <p:cNvPr id="12" name="Circular Arrow 11"/>
          <p:cNvSpPr/>
          <p:nvPr/>
        </p:nvSpPr>
        <p:spPr>
          <a:xfrm>
            <a:off x="2580640" y="1964452"/>
            <a:ext cx="894080" cy="792480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ircular Arrow 12"/>
          <p:cNvSpPr/>
          <p:nvPr/>
        </p:nvSpPr>
        <p:spPr>
          <a:xfrm>
            <a:off x="5791201" y="1964452"/>
            <a:ext cx="894080" cy="792480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934" y="5394960"/>
            <a:ext cx="2785939" cy="5847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Full domain, compressed 500:1</a:t>
            </a:r>
          </a:p>
          <a:p>
            <a:r>
              <a:rPr lang="en-US" sz="1600" dirty="0" smtClean="0"/>
              <a:t>14GBs -&gt; 29MBs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169921" y="5389081"/>
            <a:ext cx="2707993" cy="5847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Region of interest (ROI), 100:1</a:t>
            </a:r>
          </a:p>
          <a:p>
            <a:r>
              <a:rPr lang="en-US" sz="1600" dirty="0" smtClean="0"/>
              <a:t>800MBs -&gt; 8MBs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238241" y="5394960"/>
            <a:ext cx="1932140" cy="5847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ROI, No compression</a:t>
            </a:r>
          </a:p>
          <a:p>
            <a:r>
              <a:rPr lang="en-US" sz="1600" dirty="0" smtClean="0"/>
              <a:t>182MBs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2219723"/>
      </p:ext>
    </p:extLst>
  </p:cSld>
  <p:clrMapOvr>
    <a:masterClrMapping/>
  </p:clrMapOvr>
</p:sld>
</file>

<file path=ppt/theme/theme1.xml><?xml version="1.0" encoding="utf-8"?>
<a:theme xmlns:a="http://schemas.openxmlformats.org/drawingml/2006/main" name="cisl">
  <a:themeElements>
    <a:clrScheme name="cis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s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s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16417</TotalTime>
  <Words>1048</Words>
  <Application>Microsoft Macintosh PowerPoint</Application>
  <PresentationFormat>On-screen Show (4:3)</PresentationFormat>
  <Paragraphs>156</Paragraphs>
  <Slides>13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cisl</vt:lpstr>
      <vt:lpstr>An Introduction to VAPOR A KISTI &amp; NCAR collaborative research agreement</vt:lpstr>
      <vt:lpstr>The VAPOR project</vt:lpstr>
      <vt:lpstr>VAPOR Visualization aided data analysis for the earth sciences</vt:lpstr>
      <vt:lpstr>Who are the VAPOR users?</vt:lpstr>
      <vt:lpstr>A sampling of scientific domains using VAPOR</vt:lpstr>
      <vt:lpstr>Key Components: What makes VAPOR different from other visualization tools? </vt:lpstr>
      <vt:lpstr>Key Components: What makes VAPOR different from other visualization tools? </vt:lpstr>
      <vt:lpstr>Key Component (3) Terabyte data handling from a desktop PC (or laptop)</vt:lpstr>
      <vt:lpstr>Wavelet Enabled Progressive Data Refinement Exploring a 15363 simulation output on a laptop</vt:lpstr>
      <vt:lpstr>Radar reflectivity derived from a 500m Weather Research Forecast simulation of Hurricane Sandy, the largest NWP model ever run [Johnsen 2013]</vt:lpstr>
      <vt:lpstr>Hurricane Sandy simulation visualized with VAPOR</vt:lpstr>
      <vt:lpstr>PowerPoint Presentation</vt:lpstr>
      <vt:lpstr>Questions???</vt:lpstr>
    </vt:vector>
  </TitlesOfParts>
  <Company>NCAR - SCD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NCAR</dc:title>
  <dc:creator>cmurray</dc:creator>
  <cp:lastModifiedBy>John Clyne</cp:lastModifiedBy>
  <cp:revision>666</cp:revision>
  <dcterms:created xsi:type="dcterms:W3CDTF">2012-10-04T16:42:12Z</dcterms:created>
  <dcterms:modified xsi:type="dcterms:W3CDTF">2014-10-02T19:07:25Z</dcterms:modified>
</cp:coreProperties>
</file>