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265" r:id="rId2"/>
    <p:sldId id="343" r:id="rId3"/>
    <p:sldId id="442" r:id="rId4"/>
    <p:sldId id="381" r:id="rId5"/>
    <p:sldId id="441" r:id="rId6"/>
    <p:sldId id="443" r:id="rId7"/>
    <p:sldId id="445" r:id="rId8"/>
    <p:sldId id="446" r:id="rId9"/>
    <p:sldId id="447" r:id="rId10"/>
    <p:sldId id="448" r:id="rId11"/>
    <p:sldId id="449" r:id="rId12"/>
    <p:sldId id="461" r:id="rId13"/>
    <p:sldId id="450" r:id="rId14"/>
    <p:sldId id="451" r:id="rId15"/>
    <p:sldId id="401" r:id="rId16"/>
    <p:sldId id="411" r:id="rId17"/>
    <p:sldId id="435" r:id="rId18"/>
    <p:sldId id="408" r:id="rId19"/>
    <p:sldId id="464" r:id="rId20"/>
    <p:sldId id="423" r:id="rId21"/>
    <p:sldId id="424" r:id="rId22"/>
    <p:sldId id="421" r:id="rId23"/>
    <p:sldId id="422" r:id="rId24"/>
    <p:sldId id="388" r:id="rId25"/>
    <p:sldId id="389" r:id="rId26"/>
    <p:sldId id="427" r:id="rId27"/>
    <p:sldId id="390" r:id="rId28"/>
    <p:sldId id="436" r:id="rId29"/>
    <p:sldId id="392" r:id="rId30"/>
    <p:sldId id="428" r:id="rId31"/>
    <p:sldId id="395" r:id="rId32"/>
    <p:sldId id="439" r:id="rId33"/>
    <p:sldId id="437" r:id="rId34"/>
    <p:sldId id="438" r:id="rId35"/>
    <p:sldId id="453" r:id="rId36"/>
    <p:sldId id="459" r:id="rId37"/>
    <p:sldId id="460" r:id="rId38"/>
    <p:sldId id="393" r:id="rId39"/>
    <p:sldId id="454" r:id="rId40"/>
    <p:sldId id="462" r:id="rId41"/>
    <p:sldId id="455" r:id="rId42"/>
    <p:sldId id="463" r:id="rId43"/>
    <p:sldId id="396" r:id="rId44"/>
    <p:sldId id="429" r:id="rId45"/>
    <p:sldId id="417" r:id="rId46"/>
    <p:sldId id="431" r:id="rId47"/>
    <p:sldId id="420" r:id="rId48"/>
    <p:sldId id="418" r:id="rId49"/>
    <p:sldId id="432" r:id="rId50"/>
    <p:sldId id="419" r:id="rId51"/>
    <p:sldId id="456" r:id="rId52"/>
    <p:sldId id="457" r:id="rId53"/>
    <p:sldId id="458" r:id="rId54"/>
    <p:sldId id="465" r:id="rId55"/>
    <p:sldId id="466" r:id="rId56"/>
    <p:sldId id="467" r:id="rId57"/>
    <p:sldId id="468" r:id="rId58"/>
    <p:sldId id="345" r:id="rId59"/>
    <p:sldId id="377" r:id="rId6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FF66"/>
    <a:srgbClr val="000099"/>
    <a:srgbClr val="0000CC"/>
    <a:srgbClr val="808080"/>
    <a:srgbClr val="800080"/>
    <a:srgbClr val="CC00CC"/>
    <a:srgbClr val="99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75" autoAdjust="0"/>
  </p:normalViewPr>
  <p:slideViewPr>
    <p:cSldViewPr snapToGrid="0">
      <p:cViewPr varScale="1">
        <p:scale>
          <a:sx n="107" d="100"/>
          <a:sy n="107" d="100"/>
        </p:scale>
        <p:origin x="-2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eaLnBrk="0" hangingPunct="0">
              <a:defRPr sz="1200">
                <a:latin typeface="Times" pitchFamily="64" charset="0"/>
                <a:ea typeface="+mn-ea"/>
                <a:cs typeface="+mn-cs"/>
              </a:defRPr>
            </a:lvl1pPr>
          </a:lstStyle>
          <a:p>
            <a:pPr>
              <a:defRPr/>
            </a:pPr>
            <a:endParaRPr lang="en-US"/>
          </a:p>
        </p:txBody>
      </p:sp>
      <p:sp>
        <p:nvSpPr>
          <p:cNvPr id="177155"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eaLnBrk="0" hangingPunct="0">
              <a:defRPr sz="1200">
                <a:latin typeface="Times" pitchFamily="64" charset="0"/>
                <a:ea typeface="+mn-ea"/>
                <a:cs typeface="+mn-cs"/>
              </a:defRPr>
            </a:lvl1pPr>
          </a:lstStyle>
          <a:p>
            <a:pPr>
              <a:defRPr/>
            </a:pPr>
            <a:endParaRPr lang="en-US"/>
          </a:p>
        </p:txBody>
      </p:sp>
      <p:sp>
        <p:nvSpPr>
          <p:cNvPr id="17715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eaLnBrk="0" hangingPunct="0">
              <a:defRPr sz="1200">
                <a:latin typeface="Times" pitchFamily="64" charset="0"/>
                <a:ea typeface="+mn-ea"/>
                <a:cs typeface="+mn-cs"/>
              </a:defRPr>
            </a:lvl1pPr>
          </a:lstStyle>
          <a:p>
            <a:pPr>
              <a:defRPr/>
            </a:pPr>
            <a:endParaRPr lang="en-US"/>
          </a:p>
        </p:txBody>
      </p:sp>
      <p:sp>
        <p:nvSpPr>
          <p:cNvPr id="177157"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0" hangingPunct="0">
              <a:defRPr sz="1200"/>
            </a:lvl1pPr>
          </a:lstStyle>
          <a:p>
            <a:fld id="{03F8B991-1ECA-EE40-B08E-83F8B7504A46}" type="slidenum">
              <a:rPr lang="en-US"/>
              <a:pPr/>
              <a:t>‹#›</a:t>
            </a:fld>
            <a:endParaRPr lang="en-US"/>
          </a:p>
        </p:txBody>
      </p:sp>
    </p:spTree>
    <p:extLst>
      <p:ext uri="{BB962C8B-B14F-4D97-AF65-F5344CB8AC3E}">
        <p14:creationId xmlns:p14="http://schemas.microsoft.com/office/powerpoint/2010/main" val="2065850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eaLnBrk="0" hangingPunct="0">
              <a:defRPr sz="1200">
                <a:latin typeface="Times" pitchFamily="64" charset="0"/>
                <a:ea typeface="+mn-ea"/>
                <a:cs typeface="+mn-cs"/>
              </a:defRPr>
            </a:lvl1pPr>
          </a:lstStyle>
          <a:p>
            <a:pPr>
              <a:defRPr/>
            </a:pPr>
            <a:endParaRPr lang="en-US"/>
          </a:p>
        </p:txBody>
      </p:sp>
      <p:sp>
        <p:nvSpPr>
          <p:cNvPr id="34819"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eaLnBrk="0" hangingPunct="0">
              <a:defRPr sz="1200">
                <a:latin typeface="Times" pitchFamily="64" charset="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2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eaLnBrk="0" hangingPunct="0">
              <a:defRPr sz="1200">
                <a:latin typeface="Times" pitchFamily="64" charset="0"/>
                <a:ea typeface="+mn-ea"/>
                <a:cs typeface="+mn-cs"/>
              </a:defRPr>
            </a:lvl1pPr>
          </a:lstStyle>
          <a:p>
            <a:pPr>
              <a:defRPr/>
            </a:pPr>
            <a:endParaRPr lang="en-US"/>
          </a:p>
        </p:txBody>
      </p:sp>
      <p:sp>
        <p:nvSpPr>
          <p:cNvPr id="3482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0" hangingPunct="0">
              <a:defRPr sz="1200"/>
            </a:lvl1pPr>
          </a:lstStyle>
          <a:p>
            <a:fld id="{07FCFF6C-627B-444E-8983-6093DE33D4B6}" type="slidenum">
              <a:rPr lang="en-US"/>
              <a:pPr/>
              <a:t>‹#›</a:t>
            </a:fld>
            <a:endParaRPr lang="en-US"/>
          </a:p>
        </p:txBody>
      </p:sp>
    </p:spTree>
    <p:extLst>
      <p:ext uri="{BB962C8B-B14F-4D97-AF65-F5344CB8AC3E}">
        <p14:creationId xmlns:p14="http://schemas.microsoft.com/office/powerpoint/2010/main" val="14212738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6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6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6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6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32317B00-305A-B843-B216-FE8D1A6414F1}" type="slidenum">
              <a:rPr lang="en-US" sz="1200"/>
              <a:pPr/>
              <a:t>1</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CA5CE12-2CB6-7142-A9E3-F853E61BD322}" type="slidenum">
              <a:rPr lang="en-US" sz="1200"/>
              <a:pPr/>
              <a:t>18</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C1A72B6-0A6A-224D-8562-EBE62B217B06}" type="slidenum">
              <a:rPr lang="en-US" sz="1200"/>
              <a:pPr/>
              <a:t>20</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Note: 1.  Press enter to set a value</a:t>
            </a:r>
          </a:p>
          <a:p>
            <a:r>
              <a:rPr lang="en-US">
                <a:latin typeface="Times" charset="0"/>
                <a:ea typeface="ＭＳ Ｐゴシック" charset="0"/>
                <a:cs typeface="ＭＳ Ｐゴシック" charset="0"/>
              </a:rPr>
              <a:t>Circles on image indicate what students should do.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9AE12C3-B9C6-854D-845C-67D60BE20754}" type="slidenum">
              <a:rPr lang="en-US" sz="1200"/>
              <a:pPr/>
              <a:t>21</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charset="0"/>
                <a:ea typeface="ＭＳ Ｐゴシック" charset="0"/>
                <a:cs typeface="ＭＳ Ｐゴシック" charset="0"/>
              </a:rPr>
              <a:t>Note:  on Mac cannot enable “apply</a:t>
            </a:r>
            <a:r>
              <a:rPr lang="en-US" baseline="0" dirty="0" smtClean="0">
                <a:latin typeface="Times" charset="0"/>
                <a:ea typeface="ＭＳ Ｐゴシック" charset="0"/>
                <a:cs typeface="ＭＳ Ｐゴシック" charset="0"/>
              </a:rPr>
              <a:t> to terrain” with jangmi_lowres.vdf</a:t>
            </a:r>
            <a:endParaRPr lang="en-US" dirty="0">
              <a:latin typeface="Times" charset="0"/>
              <a:ea typeface="ＭＳ Ｐゴシック" charset="0"/>
              <a:cs typeface="ＭＳ Ｐゴシック" charset="0"/>
            </a:endParaRPr>
          </a:p>
          <a:p>
            <a:r>
              <a:rPr lang="en-US" dirty="0">
                <a:latin typeface="Times" charset="0"/>
                <a:ea typeface="ＭＳ Ｐゴシック" charset="0"/>
                <a:cs typeface="ＭＳ Ｐゴシック" charset="0"/>
              </a:rPr>
              <a:t>Emphasize red ovals in tab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BDAF7F4-1A53-504C-A113-2B115EB9DEAC}" type="slidenum">
              <a:rPr lang="en-US" sz="1200"/>
              <a:pPr/>
              <a:t>22</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charset="0"/>
              <a:ea typeface="ＭＳ Ｐゴシック" charset="0"/>
              <a:cs typeface="ＭＳ Ｐゴシック"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CAEEB829-B5D0-434C-B5F6-AC77DFD9C4EB}" type="slidenum">
              <a:rPr lang="en-US" sz="1200"/>
              <a:pPr/>
              <a:t>23</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D3B7214-EA68-E54E-A03F-8CA6EF69E605}" type="slidenum">
              <a:rPr lang="en-US" sz="1200"/>
              <a:pPr/>
              <a:t>24</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charset="0"/>
                <a:ea typeface="ＭＳ Ｐゴシック" charset="0"/>
                <a:cs typeface="ＭＳ Ｐゴシック" charset="0"/>
              </a:rPr>
              <a:t>DVR </a:t>
            </a:r>
            <a:r>
              <a:rPr lang="en-US" dirty="0">
                <a:latin typeface="Times" charset="0"/>
                <a:ea typeface="ＭＳ Ｐゴシック" charset="0"/>
                <a:cs typeface="ＭＳ Ｐゴシック" charset="0"/>
              </a:rPr>
              <a:t>stands for Direct Volume </a:t>
            </a:r>
            <a:r>
              <a:rPr lang="en-US" dirty="0" smtClean="0">
                <a:latin typeface="Times" charset="0"/>
                <a:ea typeface="ＭＳ Ｐゴシック" charset="0"/>
                <a:cs typeface="ＭＳ Ｐゴシック" charset="0"/>
              </a:rPr>
              <a:t>Rendering</a:t>
            </a:r>
          </a:p>
          <a:p>
            <a:r>
              <a:rPr lang="en-US" dirty="0" smtClean="0">
                <a:latin typeface="Times" charset="0"/>
                <a:ea typeface="ＭＳ Ｐゴシック" charset="0"/>
                <a:cs typeface="ＭＳ Ｐゴシック" charset="0"/>
              </a:rPr>
              <a:t>Note:  Need</a:t>
            </a:r>
            <a:r>
              <a:rPr lang="en-US" baseline="0" dirty="0" smtClean="0">
                <a:latin typeface="Times" charset="0"/>
                <a:ea typeface="ＭＳ Ｐゴシック" charset="0"/>
                <a:cs typeface="ＭＳ Ｐゴシック" charset="0"/>
              </a:rPr>
              <a:t> to click “Fit Data”</a:t>
            </a:r>
            <a:endParaRPr lang="en-US" dirty="0">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BDB8D9C-1A68-004D-BAFF-ED9E67846F05}" type="slidenum">
              <a:rPr lang="en-US" sz="1200"/>
              <a:pPr/>
              <a:t>25</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slide13.jpg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DD48792-88F8-E94B-977D-60E41A807D6E}" type="slidenum">
              <a:rPr lang="en-US" sz="1200"/>
              <a:pPr/>
              <a:t>26</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slide14.jpg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36249F0-BA40-7347-9A6A-1E055163C033}" type="slidenum">
              <a:rPr lang="en-US" sz="1200"/>
              <a:pPr/>
              <a:t>27</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Fig7.vss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F0C4B1F-BFBD-5845-9CB6-C470374A6FA2}" type="slidenum">
              <a:rPr lang="en-US" sz="1200"/>
              <a:pPr/>
              <a:t>29</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slide17.jpg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32F04A78-6AAF-444F-B6E3-EF0FDA61837E}" type="slidenum">
              <a:rPr lang="en-US" sz="1200"/>
              <a:pPr/>
              <a:t>2</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Explain the use of two projections.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F66EA5C-1AF0-544F-A890-B2715EAEEC0F}" type="slidenum">
              <a:rPr lang="en-US" sz="1200"/>
              <a:pPr/>
              <a:t>30</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slide18.jpg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B85A1FF-A9AD-BD43-A17E-C4D5747E6646}" type="slidenum">
              <a:rPr lang="en-US" sz="1200"/>
              <a:pPr/>
              <a:t>31</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Fig10.jpg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put </a:t>
            </a:r>
            <a:r>
              <a:rPr lang="en-US" dirty="0" err="1" smtClean="0"/>
              <a:t>jangmi.mov</a:t>
            </a:r>
            <a:r>
              <a:rPr lang="en-US" dirty="0" smtClean="0"/>
              <a:t> in directory</a:t>
            </a:r>
            <a:endParaRPr lang="en-US" dirty="0"/>
          </a:p>
        </p:txBody>
      </p:sp>
      <p:sp>
        <p:nvSpPr>
          <p:cNvPr id="4" name="Slide Number Placeholder 3"/>
          <p:cNvSpPr>
            <a:spLocks noGrp="1"/>
          </p:cNvSpPr>
          <p:nvPr>
            <p:ph type="sldNum" sz="quarter" idx="10"/>
          </p:nvPr>
        </p:nvSpPr>
        <p:spPr/>
        <p:txBody>
          <a:bodyPr/>
          <a:lstStyle/>
          <a:p>
            <a:fld id="{07FCFF6C-627B-444E-8983-6093DE33D4B6}" type="slidenum">
              <a:rPr lang="en-US" smtClean="0"/>
              <a:pPr/>
              <a:t>32</a:t>
            </a:fld>
            <a:endParaRPr lang="en-US"/>
          </a:p>
        </p:txBody>
      </p:sp>
    </p:spTree>
    <p:extLst>
      <p:ext uri="{BB962C8B-B14F-4D97-AF65-F5344CB8AC3E}">
        <p14:creationId xmlns:p14="http://schemas.microsoft.com/office/powerpoint/2010/main" val="1700676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Use slide22.jpg</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246867A-E5BA-694B-B2EA-B2CD48ECB422}" type="slidenum">
              <a:rPr lang="en-US" sz="1200"/>
              <a:pPr/>
              <a:t>34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this and the following as exercise if time is short.</a:t>
            </a:r>
            <a:endParaRPr lang="en-US" dirty="0"/>
          </a:p>
        </p:txBody>
      </p:sp>
      <p:sp>
        <p:nvSpPr>
          <p:cNvPr id="4" name="Slide Number Placeholder 3"/>
          <p:cNvSpPr>
            <a:spLocks noGrp="1"/>
          </p:cNvSpPr>
          <p:nvPr>
            <p:ph type="sldNum" sz="quarter" idx="10"/>
          </p:nvPr>
        </p:nvSpPr>
        <p:spPr/>
        <p:txBody>
          <a:bodyPr/>
          <a:lstStyle/>
          <a:p>
            <a:fld id="{07FCFF6C-627B-444E-8983-6093DE33D4B6}" type="slidenum">
              <a:rPr lang="en-US" smtClean="0"/>
              <a:pPr/>
              <a:t>35</a:t>
            </a:fld>
            <a:endParaRPr lang="en-US"/>
          </a:p>
        </p:txBody>
      </p:sp>
    </p:spTree>
    <p:extLst>
      <p:ext uri="{BB962C8B-B14F-4D97-AF65-F5344CB8AC3E}">
        <p14:creationId xmlns:p14="http://schemas.microsoft.com/office/powerpoint/2010/main" val="803381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9C46E46-71FC-4C4A-BDA5-2F73418C31FC}" type="slidenum">
              <a:rPr lang="en-US" sz="1200"/>
              <a:pPr/>
              <a:t>38</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6D27D8B-5F21-984C-BAC9-EC90E54F093E}" type="slidenum">
              <a:rPr lang="en-US" sz="1200"/>
              <a:pPr/>
              <a:t>43</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ABC64C4-AE65-4940-A13D-7D24BE01AF26}" type="slidenum">
              <a:rPr lang="en-US" sz="1200"/>
              <a:pPr/>
              <a:t>44</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slide25.vss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F1EB2B6-1953-434B-8020-91014E5144F0}" type="slidenum">
              <a:rPr lang="en-US" sz="1200"/>
              <a:pPr/>
              <a:t>45</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1C45A5F-9785-4C4C-8956-C3454AFC7FF0}" type="slidenum">
              <a:rPr lang="en-US" sz="1200"/>
              <a:pPr/>
              <a:t>46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1676294-B8E3-AD48-A7C2-96B842C943E7}" type="slidenum">
              <a:rPr lang="en-US" sz="1200"/>
              <a:pPr/>
              <a:t>3</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slide28.vss</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444FFC9-F7AB-E345-993F-63695F328F78}" type="slidenum">
              <a:rPr lang="en-US" sz="1200"/>
              <a:pPr/>
              <a:t>47</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AEE7FF6-BA47-9148-8B6A-AC045CBAF207}" type="slidenum">
              <a:rPr lang="en-US" sz="1200"/>
              <a:pPr/>
              <a:t>48</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023EA6E-718F-8A44-B4A4-6B570AE5AB8B}" type="slidenum">
              <a:rPr lang="en-US" sz="1200"/>
              <a:pPr/>
              <a:t>49</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charset="0"/>
                <a:ea typeface="ＭＳ Ｐゴシック" charset="0"/>
                <a:cs typeface="ＭＳ Ｐゴシック" charset="0"/>
              </a:rPr>
              <a:t>Be </a:t>
            </a:r>
            <a:r>
              <a:rPr lang="en-US" dirty="0">
                <a:latin typeface="Times" charset="0"/>
                <a:ea typeface="ＭＳ Ｐゴシック" charset="0"/>
                <a:cs typeface="ＭＳ Ｐゴシック" charset="0"/>
              </a:rPr>
              <a:t>sure to maximize and zoom in.  Do NOT play forward or backward!  W is bad in many time steps in this dataset.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7C35FE2-9E6D-FB4B-A5B1-C9CAC354A1FC}" type="slidenum">
              <a:rPr lang="en-US" sz="1200"/>
              <a:pPr/>
              <a:t>50</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FC8DD8F-41A3-C745-99A4-AA887009E0EE}" type="slidenum">
              <a:rPr lang="en-US" sz="1200"/>
              <a:pPr/>
              <a:t>58</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Cut if necessary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A9FAFF4-293A-5B4B-8A34-852122648D79}" type="slidenum">
              <a:rPr lang="en-US" sz="1200"/>
              <a:pPr/>
              <a:t>59</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1676294-B8E3-AD48-A7C2-96B842C943E7}" type="slidenum">
              <a:rPr lang="en-US" sz="1200"/>
              <a:pPr/>
              <a:t>4</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1676294-B8E3-AD48-A7C2-96B842C943E7}" type="slidenum">
              <a:rPr lang="en-US" sz="1200"/>
              <a:pPr/>
              <a:t>5</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charset="0"/>
                <a:ea typeface="ＭＳ Ｐゴシック" charset="0"/>
                <a:cs typeface="ＭＳ Ｐゴシック" charset="0"/>
              </a:defRPr>
            </a:lvl1pPr>
            <a:lvl2pPr marL="37931725" indent="-37474525" defTabSz="931863">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776B698-2570-B04A-9950-7332B5BE9C3C}" type="slidenum">
              <a:rPr lang="en-US" sz="1200"/>
              <a:pPr/>
              <a:t>7</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Our ability to compute has outstripped our ability to analyze data – result: not getting full ROI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A22649D-696A-B748-94EC-15F78B3BD94F}" type="slidenum">
              <a:rPr lang="en-US" sz="1200"/>
              <a:pPr/>
              <a:t>15</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Other users will need to install vapor from http://www.vapor.ucar.edu</a:t>
            </a:r>
          </a:p>
          <a:p>
            <a:r>
              <a:rPr lang="en-US">
                <a:latin typeface="Times" charset="0"/>
                <a:ea typeface="ＭＳ Ｐゴシック" charset="0"/>
                <a:cs typeface="ＭＳ Ｐゴシック" charset="0"/>
              </a:rPr>
              <a:t>Data tiff image and python files should be downloaded from http://vis.ucar.edu/~alan/wrf2012/</a:t>
            </a:r>
          </a:p>
          <a:p>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6458D7E-948A-3B4C-AC57-9A6ACC2AE427}" type="slidenum">
              <a:rPr lang="en-US" sz="1200"/>
              <a:pPr/>
              <a:t>16</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charset="0"/>
                <a:ea typeface="ＭＳ Ｐゴシック" charset="0"/>
                <a:cs typeface="ＭＳ Ｐゴシック" charset="0"/>
              </a:defRPr>
            </a:lvl1pPr>
            <a:lvl2pPr marL="37931725" indent="-37474525" defTabSz="931863"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DE0FDBA-1152-2844-A5CA-607EE2AE0A97}" type="slidenum">
              <a:rPr lang="en-US" sz="1200"/>
              <a:pPr/>
              <a:t>17</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From Mac, source /Applications/VAPOR.app/Contents/MacOS/vapor-setup.csh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vapor@ucar.edu</a:t>
            </a:r>
          </a:p>
        </p:txBody>
      </p:sp>
      <p:sp>
        <p:nvSpPr>
          <p:cNvPr id="5" name="Slide Number Placeholder 4"/>
          <p:cNvSpPr>
            <a:spLocks noGrp="1"/>
          </p:cNvSpPr>
          <p:nvPr>
            <p:ph type="sldNum" sz="quarter" idx="11"/>
          </p:nvPr>
        </p:nvSpPr>
        <p:spPr>
          <a:xfrm>
            <a:off x="825500" y="6265863"/>
            <a:ext cx="612775" cy="592137"/>
          </a:xfrm>
        </p:spPr>
        <p:txBody>
          <a:bodyPr/>
          <a:lstStyle>
            <a:lvl1pPr>
              <a:defRPr>
                <a:solidFill>
                  <a:srgbClr val="2D2DB9"/>
                </a:solidFill>
              </a:defRPr>
            </a:lvl1pPr>
          </a:lstStyle>
          <a:p>
            <a:fld id="{0975DD59-576D-DE48-B304-B7B1027EF55A}" type="slidenum">
              <a:rPr lang="en-US"/>
              <a:pPr/>
              <a:t>‹#›</a:t>
            </a:fld>
            <a:endParaRPr lang="en-US"/>
          </a:p>
        </p:txBody>
      </p:sp>
    </p:spTree>
    <p:extLst>
      <p:ext uri="{BB962C8B-B14F-4D97-AF65-F5344CB8AC3E}">
        <p14:creationId xmlns:p14="http://schemas.microsoft.com/office/powerpoint/2010/main" val="3276245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vapor@ucar.edu</a:t>
            </a:r>
          </a:p>
        </p:txBody>
      </p:sp>
    </p:spTree>
    <p:extLst>
      <p:ext uri="{BB962C8B-B14F-4D97-AF65-F5344CB8AC3E}">
        <p14:creationId xmlns:p14="http://schemas.microsoft.com/office/powerpoint/2010/main" val="391165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vapor@ucar.edu</a:t>
            </a:r>
          </a:p>
        </p:txBody>
      </p:sp>
    </p:spTree>
    <p:extLst>
      <p:ext uri="{BB962C8B-B14F-4D97-AF65-F5344CB8AC3E}">
        <p14:creationId xmlns:p14="http://schemas.microsoft.com/office/powerpoint/2010/main" val="51832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7772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886200"/>
            <a:ext cx="7772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vapor@ucar.edu</a:t>
            </a:r>
          </a:p>
        </p:txBody>
      </p:sp>
      <p:sp>
        <p:nvSpPr>
          <p:cNvPr id="6" name="Slide Number Placeholder 5"/>
          <p:cNvSpPr>
            <a:spLocks noGrp="1"/>
          </p:cNvSpPr>
          <p:nvPr>
            <p:ph type="sldNum" sz="quarter" idx="11"/>
          </p:nvPr>
        </p:nvSpPr>
        <p:spPr>
          <a:xfrm>
            <a:off x="825500" y="6337300"/>
            <a:ext cx="620713" cy="520700"/>
          </a:xfrm>
        </p:spPr>
        <p:txBody>
          <a:bodyPr/>
          <a:lstStyle>
            <a:lvl1pPr>
              <a:defRPr>
                <a:solidFill>
                  <a:srgbClr val="2D2DB9"/>
                </a:solidFill>
              </a:defRPr>
            </a:lvl1pPr>
          </a:lstStyle>
          <a:p>
            <a:fld id="{C568B4C3-EAF2-AF42-88FB-BB26A71B1114}" type="slidenum">
              <a:rPr lang="en-US"/>
              <a:pPr/>
              <a:t>‹#›</a:t>
            </a:fld>
            <a:endParaRPr lang="en-US"/>
          </a:p>
        </p:txBody>
      </p:sp>
    </p:spTree>
    <p:extLst>
      <p:ext uri="{BB962C8B-B14F-4D97-AF65-F5344CB8AC3E}">
        <p14:creationId xmlns:p14="http://schemas.microsoft.com/office/powerpoint/2010/main" val="687931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vapor@ucar.edu</a:t>
            </a:r>
          </a:p>
        </p:txBody>
      </p:sp>
      <p:sp>
        <p:nvSpPr>
          <p:cNvPr id="6" name="Slide Number Placeholder 5"/>
          <p:cNvSpPr>
            <a:spLocks noGrp="1"/>
          </p:cNvSpPr>
          <p:nvPr>
            <p:ph type="sldNum" sz="quarter" idx="11"/>
          </p:nvPr>
        </p:nvSpPr>
        <p:spPr>
          <a:xfrm>
            <a:off x="825500" y="6357938"/>
            <a:ext cx="655638" cy="500062"/>
          </a:xfrm>
        </p:spPr>
        <p:txBody>
          <a:bodyPr/>
          <a:lstStyle>
            <a:lvl1pPr>
              <a:defRPr>
                <a:solidFill>
                  <a:srgbClr val="2D2DB9"/>
                </a:solidFill>
              </a:defRPr>
            </a:lvl1pPr>
          </a:lstStyle>
          <a:p>
            <a:fld id="{A8DCE650-5643-A34F-8D6F-845C8A8AF868}" type="slidenum">
              <a:rPr lang="en-US"/>
              <a:pPr/>
              <a:t>‹#›</a:t>
            </a:fld>
            <a:endParaRPr lang="en-US"/>
          </a:p>
        </p:txBody>
      </p:sp>
    </p:spTree>
    <p:extLst>
      <p:ext uri="{BB962C8B-B14F-4D97-AF65-F5344CB8AC3E}">
        <p14:creationId xmlns:p14="http://schemas.microsoft.com/office/powerpoint/2010/main" val="184807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10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p:txBody>
          <a:bodyPr/>
          <a:lstStyle>
            <a:lvl1pPr>
              <a:defRPr/>
            </a:lvl1pPr>
          </a:lstStyle>
          <a:p>
            <a:pPr>
              <a:defRPr/>
            </a:pPr>
            <a:r>
              <a:rPr lang="en-US"/>
              <a:t>vapor@ucar.edu</a:t>
            </a:r>
          </a:p>
        </p:txBody>
      </p:sp>
      <p:sp>
        <p:nvSpPr>
          <p:cNvPr id="7" name="Slide Number Placeholder 6"/>
          <p:cNvSpPr>
            <a:spLocks noGrp="1"/>
          </p:cNvSpPr>
          <p:nvPr>
            <p:ph type="sldNum" sz="quarter" idx="11"/>
          </p:nvPr>
        </p:nvSpPr>
        <p:spPr>
          <a:xfrm>
            <a:off x="825500" y="6308725"/>
            <a:ext cx="741363" cy="549275"/>
          </a:xfrm>
        </p:spPr>
        <p:txBody>
          <a:bodyPr/>
          <a:lstStyle>
            <a:lvl1pPr>
              <a:defRPr>
                <a:solidFill>
                  <a:srgbClr val="2D2DB9"/>
                </a:solidFill>
              </a:defRPr>
            </a:lvl1pPr>
          </a:lstStyle>
          <a:p>
            <a:fld id="{B30A1025-ED15-A047-A347-FBFB19D11BA9}" type="slidenum">
              <a:rPr lang="en-US"/>
              <a:pPr/>
              <a:t>‹#›</a:t>
            </a:fld>
            <a:endParaRPr lang="en-US"/>
          </a:p>
        </p:txBody>
      </p:sp>
    </p:spTree>
    <p:extLst>
      <p:ext uri="{BB962C8B-B14F-4D97-AF65-F5344CB8AC3E}">
        <p14:creationId xmlns:p14="http://schemas.microsoft.com/office/powerpoint/2010/main" val="147516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vapor@ucar.edu</a:t>
            </a:r>
          </a:p>
        </p:txBody>
      </p:sp>
      <p:sp>
        <p:nvSpPr>
          <p:cNvPr id="5" name="Slide Number Placeholder 4"/>
          <p:cNvSpPr>
            <a:spLocks noGrp="1"/>
          </p:cNvSpPr>
          <p:nvPr>
            <p:ph type="sldNum" sz="quarter" idx="11"/>
          </p:nvPr>
        </p:nvSpPr>
        <p:spPr>
          <a:xfrm>
            <a:off x="825500" y="6323013"/>
            <a:ext cx="649288" cy="534987"/>
          </a:xfrm>
        </p:spPr>
        <p:txBody>
          <a:bodyPr/>
          <a:lstStyle>
            <a:lvl1pPr>
              <a:defRPr>
                <a:solidFill>
                  <a:srgbClr val="2D2DB9"/>
                </a:solidFill>
              </a:defRPr>
            </a:lvl1pPr>
          </a:lstStyle>
          <a:p>
            <a:fld id="{7E3BFACE-87AB-E141-81CF-8EFDA702978E}" type="slidenum">
              <a:rPr lang="en-US"/>
              <a:pPr/>
              <a:t>‹#›</a:t>
            </a:fld>
            <a:endParaRPr lang="en-US"/>
          </a:p>
        </p:txBody>
      </p:sp>
    </p:spTree>
    <p:extLst>
      <p:ext uri="{BB962C8B-B14F-4D97-AF65-F5344CB8AC3E}">
        <p14:creationId xmlns:p14="http://schemas.microsoft.com/office/powerpoint/2010/main" val="361238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US"/>
              <a:t>vapor@ucar.edu</a:t>
            </a:r>
          </a:p>
        </p:txBody>
      </p:sp>
    </p:spTree>
    <p:extLst>
      <p:ext uri="{BB962C8B-B14F-4D97-AF65-F5344CB8AC3E}">
        <p14:creationId xmlns:p14="http://schemas.microsoft.com/office/powerpoint/2010/main" val="397315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vapor@ucar.edu</a:t>
            </a:r>
          </a:p>
        </p:txBody>
      </p:sp>
      <p:sp>
        <p:nvSpPr>
          <p:cNvPr id="6" name="Slide Number Placeholder 5"/>
          <p:cNvSpPr>
            <a:spLocks noGrp="1"/>
          </p:cNvSpPr>
          <p:nvPr>
            <p:ph type="sldNum" sz="quarter" idx="11"/>
          </p:nvPr>
        </p:nvSpPr>
        <p:spPr>
          <a:xfrm>
            <a:off x="825500" y="6329363"/>
            <a:ext cx="677863" cy="528637"/>
          </a:xfrm>
        </p:spPr>
        <p:txBody>
          <a:bodyPr/>
          <a:lstStyle>
            <a:lvl1pPr>
              <a:defRPr>
                <a:solidFill>
                  <a:srgbClr val="2D2DB9"/>
                </a:solidFill>
              </a:defRPr>
            </a:lvl1pPr>
          </a:lstStyle>
          <a:p>
            <a:fld id="{3A0478DF-2A92-1942-85C7-C95430522BA2}" type="slidenum">
              <a:rPr lang="en-US"/>
              <a:pPr/>
              <a:t>‹#›</a:t>
            </a:fld>
            <a:endParaRPr lang="en-US"/>
          </a:p>
        </p:txBody>
      </p:sp>
    </p:spTree>
    <p:extLst>
      <p:ext uri="{BB962C8B-B14F-4D97-AF65-F5344CB8AC3E}">
        <p14:creationId xmlns:p14="http://schemas.microsoft.com/office/powerpoint/2010/main" val="141482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r>
              <a:rPr lang="en-US"/>
              <a:t>vapor@ucar.edu</a:t>
            </a:r>
          </a:p>
        </p:txBody>
      </p:sp>
    </p:spTree>
    <p:extLst>
      <p:ext uri="{BB962C8B-B14F-4D97-AF65-F5344CB8AC3E}">
        <p14:creationId xmlns:p14="http://schemas.microsoft.com/office/powerpoint/2010/main" val="244892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a:t>vapor@ucar.edu</a:t>
            </a:r>
          </a:p>
        </p:txBody>
      </p:sp>
    </p:spTree>
    <p:extLst>
      <p:ext uri="{BB962C8B-B14F-4D97-AF65-F5344CB8AC3E}">
        <p14:creationId xmlns:p14="http://schemas.microsoft.com/office/powerpoint/2010/main" val="55877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vapor@ucar.edu</a:t>
            </a:r>
          </a:p>
        </p:txBody>
      </p:sp>
    </p:spTree>
    <p:extLst>
      <p:ext uri="{BB962C8B-B14F-4D97-AF65-F5344CB8AC3E}">
        <p14:creationId xmlns:p14="http://schemas.microsoft.com/office/powerpoint/2010/main" val="350857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vapor@ucar.edu</a:t>
            </a:r>
          </a:p>
        </p:txBody>
      </p:sp>
    </p:spTree>
    <p:extLst>
      <p:ext uri="{BB962C8B-B14F-4D97-AF65-F5344CB8AC3E}">
        <p14:creationId xmlns:p14="http://schemas.microsoft.com/office/powerpoint/2010/main" val="356514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vapor@ucar.edu</a:t>
            </a:r>
          </a:p>
        </p:txBody>
      </p:sp>
    </p:spTree>
    <p:extLst>
      <p:ext uri="{BB962C8B-B14F-4D97-AF65-F5344CB8AC3E}">
        <p14:creationId xmlns:p14="http://schemas.microsoft.com/office/powerpoint/2010/main" val="28746461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703263" y="1322388"/>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ＭＳ Ｐゴシック" charset="-128"/>
                <a:cs typeface="+mn-cs"/>
              </a:defRPr>
            </a:lvl1pPr>
          </a:lstStyle>
          <a:p>
            <a:pPr>
              <a:defRPr/>
            </a:pPr>
            <a:r>
              <a:rPr lang="en-US"/>
              <a:t>vapor@ucar.edu</a:t>
            </a:r>
          </a:p>
        </p:txBody>
      </p:sp>
      <p:pic>
        <p:nvPicPr>
          <p:cNvPr id="1030" name="Picture 10" descr="vapor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07300" y="6176963"/>
            <a:ext cx="14335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1" descr="CISL_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6426200"/>
            <a:ext cx="682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4"/>
          </p:nvPr>
        </p:nvSpPr>
        <p:spPr>
          <a:xfrm>
            <a:off x="825500" y="5589588"/>
            <a:ext cx="1287463" cy="1268412"/>
          </a:xfrm>
          <a:prstGeom prst="rect">
            <a:avLst/>
          </a:prstGeom>
        </p:spPr>
        <p:txBody>
          <a:bodyPr vert="horz" wrap="square" lIns="91440" tIns="45720" rIns="91440" bIns="45720" numCol="1" anchor="ctr" anchorCtr="0" compatLnSpc="1">
            <a:prstTxWarp prst="textNoShape">
              <a:avLst/>
            </a:prstTxWarp>
          </a:bodyPr>
          <a:lstStyle>
            <a:lvl1pPr algn="r">
              <a:defRPr sz="2800">
                <a:solidFill>
                  <a:srgbClr val="898989"/>
                </a:solidFill>
              </a:defRPr>
            </a:lvl1pPr>
          </a:lstStyle>
          <a:p>
            <a:fld id="{88D3496B-9AC4-404A-9E5F-F648B27FE40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hf hdr="0" dt="0"/>
  <p:txStyles>
    <p:titleStyle>
      <a:lvl1pPr algn="ctr" rtl="0" eaLnBrk="0" fontAlgn="base" hangingPunct="0">
        <a:spcBef>
          <a:spcPct val="0"/>
        </a:spcBef>
        <a:spcAft>
          <a:spcPct val="0"/>
        </a:spcAft>
        <a:defRPr sz="2800">
          <a:solidFill>
            <a:srgbClr val="000099"/>
          </a:solidFill>
          <a:latin typeface="+mj-lt"/>
          <a:ea typeface="ＭＳ Ｐゴシック" charset="-128"/>
          <a:cs typeface="ＭＳ Ｐゴシック" charset="-128"/>
        </a:defRPr>
      </a:lvl1pPr>
      <a:lvl2pPr algn="ctr" rtl="0" eaLnBrk="0" fontAlgn="base" hangingPunct="0">
        <a:spcBef>
          <a:spcPct val="0"/>
        </a:spcBef>
        <a:spcAft>
          <a:spcPct val="0"/>
        </a:spcAft>
        <a:defRPr sz="2800">
          <a:solidFill>
            <a:srgbClr val="000099"/>
          </a:solidFill>
          <a:latin typeface="Times" pitchFamily="64" charset="0"/>
          <a:ea typeface="ＭＳ Ｐゴシック" charset="-128"/>
          <a:cs typeface="ＭＳ Ｐゴシック" charset="-128"/>
        </a:defRPr>
      </a:lvl2pPr>
      <a:lvl3pPr algn="ctr" rtl="0" eaLnBrk="0" fontAlgn="base" hangingPunct="0">
        <a:spcBef>
          <a:spcPct val="0"/>
        </a:spcBef>
        <a:spcAft>
          <a:spcPct val="0"/>
        </a:spcAft>
        <a:defRPr sz="2800">
          <a:solidFill>
            <a:srgbClr val="000099"/>
          </a:solidFill>
          <a:latin typeface="Times" pitchFamily="64" charset="0"/>
          <a:ea typeface="ＭＳ Ｐゴシック" charset="-128"/>
          <a:cs typeface="ＭＳ Ｐゴシック" charset="-128"/>
        </a:defRPr>
      </a:lvl3pPr>
      <a:lvl4pPr algn="ctr" rtl="0" eaLnBrk="0" fontAlgn="base" hangingPunct="0">
        <a:spcBef>
          <a:spcPct val="0"/>
        </a:spcBef>
        <a:spcAft>
          <a:spcPct val="0"/>
        </a:spcAft>
        <a:defRPr sz="2800">
          <a:solidFill>
            <a:srgbClr val="000099"/>
          </a:solidFill>
          <a:latin typeface="Times" pitchFamily="64" charset="0"/>
          <a:ea typeface="ＭＳ Ｐゴシック" charset="-128"/>
          <a:cs typeface="ＭＳ Ｐゴシック" charset="-128"/>
        </a:defRPr>
      </a:lvl4pPr>
      <a:lvl5pPr algn="ctr" rtl="0" eaLnBrk="0" fontAlgn="base" hangingPunct="0">
        <a:spcBef>
          <a:spcPct val="0"/>
        </a:spcBef>
        <a:spcAft>
          <a:spcPct val="0"/>
        </a:spcAft>
        <a:defRPr sz="2800">
          <a:solidFill>
            <a:srgbClr val="000099"/>
          </a:solidFill>
          <a:latin typeface="Times" pitchFamily="64" charset="0"/>
          <a:ea typeface="ＭＳ Ｐゴシック" charset="-128"/>
          <a:cs typeface="ＭＳ Ｐゴシック" charset="-128"/>
        </a:defRPr>
      </a:lvl5pPr>
      <a:lvl6pPr marL="457200" algn="ctr" rtl="0" eaLnBrk="0" fontAlgn="base" hangingPunct="0">
        <a:spcBef>
          <a:spcPct val="0"/>
        </a:spcBef>
        <a:spcAft>
          <a:spcPct val="0"/>
        </a:spcAft>
        <a:defRPr sz="2800">
          <a:solidFill>
            <a:srgbClr val="000099"/>
          </a:solidFill>
          <a:latin typeface="Times" pitchFamily="64" charset="0"/>
        </a:defRPr>
      </a:lvl6pPr>
      <a:lvl7pPr marL="914400" algn="ctr" rtl="0" eaLnBrk="0" fontAlgn="base" hangingPunct="0">
        <a:spcBef>
          <a:spcPct val="0"/>
        </a:spcBef>
        <a:spcAft>
          <a:spcPct val="0"/>
        </a:spcAft>
        <a:defRPr sz="2800">
          <a:solidFill>
            <a:srgbClr val="000099"/>
          </a:solidFill>
          <a:latin typeface="Times" pitchFamily="64" charset="0"/>
        </a:defRPr>
      </a:lvl7pPr>
      <a:lvl8pPr marL="1371600" algn="ctr" rtl="0" eaLnBrk="0" fontAlgn="base" hangingPunct="0">
        <a:spcBef>
          <a:spcPct val="0"/>
        </a:spcBef>
        <a:spcAft>
          <a:spcPct val="0"/>
        </a:spcAft>
        <a:defRPr sz="2800">
          <a:solidFill>
            <a:srgbClr val="000099"/>
          </a:solidFill>
          <a:latin typeface="Times" pitchFamily="64" charset="0"/>
        </a:defRPr>
      </a:lvl8pPr>
      <a:lvl9pPr marL="1828800" algn="ctr" rtl="0" eaLnBrk="0" fontAlgn="base" hangingPunct="0">
        <a:spcBef>
          <a:spcPct val="0"/>
        </a:spcBef>
        <a:spcAft>
          <a:spcPct val="0"/>
        </a:spcAft>
        <a:defRPr sz="2800">
          <a:solidFill>
            <a:srgbClr val="000099"/>
          </a:solidFill>
          <a:latin typeface="Times" pitchFamily="6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apor.ucar.edu" TargetMode="External"/><Relationship Id="rId3" Type="http://schemas.openxmlformats.org/officeDocument/2006/relationships/hyperlink" Target="mailto:vapor@ucar.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ftp://ftp.ucar.edu/vapor/data/jangmi_lowres.zip" TargetMode="External"/><Relationship Id="rId4" Type="http://schemas.openxmlformats.org/officeDocument/2006/relationships/hyperlink" Target="ftp://ftp.ucar.edu/vapor/data/jangmiWrfout1.zip" TargetMode="External"/><Relationship Id="rId5" Type="http://schemas.openxmlformats.org/officeDocument/2006/relationships/hyperlink" Target="ftp://ftp.ucar.edu/vapor/data/jangmiWrfout2.zip"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hyperlink" Target="file:///\\localhost\Users\alan\Desktop\Kisti2012\images\jangmi.mov" TargetMode="External"/><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3.jpe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alan\Desktop\Kisti2012\images\ERICA_IOP4.mov"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alan\Desktop\Kisti2012\images\espbdwJanice.mov"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apor.uca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18435" name="Rectangle 2"/>
          <p:cNvSpPr>
            <a:spLocks noGrp="1" noChangeArrowheads="1"/>
          </p:cNvSpPr>
          <p:nvPr>
            <p:ph type="ctrTitle"/>
          </p:nvPr>
        </p:nvSpPr>
        <p:spPr>
          <a:xfrm>
            <a:off x="1458913" y="947738"/>
            <a:ext cx="6319837" cy="1484312"/>
          </a:xfrm>
        </p:spPr>
        <p:txBody>
          <a:bodyPr/>
          <a:lstStyle/>
          <a:p>
            <a:r>
              <a:rPr lang="en-US" sz="3200" dirty="0">
                <a:latin typeface="Times" charset="0"/>
                <a:ea typeface="ＭＳ Ｐゴシック" charset="0"/>
                <a:cs typeface="Times New Roman" charset="0"/>
              </a:rPr>
              <a:t>Understanding </a:t>
            </a:r>
            <a:r>
              <a:rPr lang="en-US" sz="3200" dirty="0" smtClean="0">
                <a:latin typeface="Times" charset="0"/>
                <a:ea typeface="ＭＳ Ｐゴシック" charset="0"/>
                <a:cs typeface="Times New Roman" charset="0"/>
              </a:rPr>
              <a:t>Earth Science Data </a:t>
            </a:r>
            <a:r>
              <a:rPr lang="en-US" sz="3200" dirty="0">
                <a:latin typeface="Times" charset="0"/>
                <a:ea typeface="ＭＳ Ｐゴシック" charset="0"/>
                <a:cs typeface="Times New Roman" charset="0"/>
              </a:rPr>
              <a:t>with Interactive 3D Visualization</a:t>
            </a:r>
          </a:p>
        </p:txBody>
      </p:sp>
      <p:sp>
        <p:nvSpPr>
          <p:cNvPr id="18436" name="Rectangle 3"/>
          <p:cNvSpPr>
            <a:spLocks noGrp="1" noChangeArrowheads="1"/>
          </p:cNvSpPr>
          <p:nvPr>
            <p:ph type="subTitle" idx="1"/>
          </p:nvPr>
        </p:nvSpPr>
        <p:spPr>
          <a:xfrm>
            <a:off x="2547938" y="4037013"/>
            <a:ext cx="5095875" cy="1374775"/>
          </a:xfrm>
        </p:spPr>
        <p:txBody>
          <a:bodyPr/>
          <a:lstStyle/>
          <a:p>
            <a:pPr>
              <a:lnSpc>
                <a:spcPct val="90000"/>
              </a:lnSpc>
            </a:pPr>
            <a:r>
              <a:rPr lang="en-US" sz="1800" dirty="0">
                <a:latin typeface="Times New Roman" charset="0"/>
                <a:ea typeface="ＭＳ Ｐゴシック" charset="0"/>
                <a:cs typeface="ＭＳ Ｐゴシック" charset="0"/>
              </a:rPr>
              <a:t>Alan </a:t>
            </a:r>
            <a:r>
              <a:rPr lang="en-US" sz="1800" dirty="0" smtClean="0">
                <a:latin typeface="Times New Roman" charset="0"/>
                <a:ea typeface="ＭＳ Ｐゴシック" charset="0"/>
                <a:cs typeface="ＭＳ Ｐゴシック" charset="0"/>
              </a:rPr>
              <a:t>Norton and John Clyne</a:t>
            </a:r>
            <a:endParaRPr lang="en-US" sz="1800" dirty="0">
              <a:latin typeface="Times New Roman" charset="0"/>
              <a:ea typeface="ＭＳ Ｐゴシック" charset="0"/>
              <a:cs typeface="ＭＳ Ｐゴシック" charset="0"/>
            </a:endParaRPr>
          </a:p>
          <a:p>
            <a:pPr>
              <a:lnSpc>
                <a:spcPct val="90000"/>
              </a:lnSpc>
            </a:pPr>
            <a:r>
              <a:rPr lang="en-US" sz="1800" dirty="0">
                <a:latin typeface="Times New Roman" charset="0"/>
                <a:ea typeface="ＭＳ Ｐゴシック" charset="0"/>
                <a:cs typeface="ＭＳ Ｐゴシック" charset="0"/>
              </a:rPr>
              <a:t>NCAR/CISL</a:t>
            </a:r>
          </a:p>
          <a:p>
            <a:pPr>
              <a:lnSpc>
                <a:spcPct val="90000"/>
              </a:lnSpc>
            </a:pPr>
            <a:r>
              <a:rPr lang="en-US" sz="1800" dirty="0" smtClean="0">
                <a:latin typeface="Times New Roman" charset="0"/>
                <a:ea typeface="ＭＳ Ｐゴシック" charset="0"/>
                <a:cs typeface="ＭＳ Ｐゴシック" charset="0"/>
              </a:rPr>
              <a:t>Tutorial </a:t>
            </a:r>
            <a:r>
              <a:rPr lang="en-US" sz="1800" dirty="0">
                <a:latin typeface="Times New Roman" charset="0"/>
                <a:ea typeface="ＭＳ Ｐゴシック" charset="0"/>
                <a:cs typeface="ＭＳ Ｐゴシック" charset="0"/>
              </a:rPr>
              <a:t>at </a:t>
            </a:r>
            <a:r>
              <a:rPr lang="en-US" sz="1800" dirty="0" smtClean="0">
                <a:latin typeface="Times New Roman" charset="0"/>
                <a:ea typeface="ＭＳ Ｐゴシック" charset="0"/>
                <a:cs typeface="ＭＳ Ｐゴシック" charset="0"/>
              </a:rPr>
              <a:t>Korean Supercomputing</a:t>
            </a:r>
            <a:endParaRPr lang="en-US" sz="1800" dirty="0">
              <a:latin typeface="Times New Roman" charset="0"/>
              <a:ea typeface="ＭＳ Ｐゴシック" charset="0"/>
              <a:cs typeface="ＭＳ Ｐゴシック" charset="0"/>
            </a:endParaRPr>
          </a:p>
          <a:p>
            <a:pPr>
              <a:lnSpc>
                <a:spcPct val="90000"/>
              </a:lnSpc>
            </a:pPr>
            <a:r>
              <a:rPr lang="en-US" sz="1800" dirty="0" smtClean="0">
                <a:latin typeface="Times New Roman" charset="0"/>
                <a:ea typeface="ＭＳ Ｐゴシック" charset="0"/>
                <a:cs typeface="ＭＳ Ｐゴシック" charset="0"/>
              </a:rPr>
              <a:t>October 12, </a:t>
            </a:r>
            <a:r>
              <a:rPr lang="en-US" sz="1800" dirty="0">
                <a:latin typeface="Times New Roman" charset="0"/>
                <a:ea typeface="ＭＳ Ｐゴシック" charset="0"/>
                <a:cs typeface="ＭＳ Ｐゴシック" charset="0"/>
              </a:rPr>
              <a:t>2012</a:t>
            </a:r>
          </a:p>
        </p:txBody>
      </p:sp>
      <p:sp>
        <p:nvSpPr>
          <p:cNvPr id="18437" name="Text Box 5"/>
          <p:cNvSpPr txBox="1">
            <a:spLocks noChangeArrowheads="1"/>
          </p:cNvSpPr>
          <p:nvPr/>
        </p:nvSpPr>
        <p:spPr bwMode="auto">
          <a:xfrm>
            <a:off x="1187906" y="5314663"/>
            <a:ext cx="7439025" cy="73866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pPr>
            <a:r>
              <a:rPr lang="en-US" sz="1400" dirty="0" smtClean="0">
                <a:latin typeface="Calibri" pitchFamily="-112" charset="0"/>
              </a:rPr>
              <a:t>This work is funded in part through U.S. National Science Foundation grants 03-25934 and 09-06379, and through a </a:t>
            </a:r>
            <a:r>
              <a:rPr lang="en-US" sz="1400" dirty="0" err="1" smtClean="0">
                <a:latin typeface="Calibri" pitchFamily="-112" charset="0"/>
              </a:rPr>
              <a:t>TeraGrid</a:t>
            </a:r>
            <a:r>
              <a:rPr lang="en-US" sz="1400" dirty="0" smtClean="0">
                <a:latin typeface="Calibri" pitchFamily="-112" charset="0"/>
              </a:rPr>
              <a:t> GIG award, and with support from the Korean Institute for Science and Technology Information (KISTI) </a:t>
            </a:r>
            <a:endParaRPr lang="en-US" sz="1400" dirty="0">
              <a:latin typeface="Calibri" pitchFamily="-112" charset="0"/>
            </a:endParaRPr>
          </a:p>
        </p:txBody>
      </p:sp>
      <p:pic>
        <p:nvPicPr>
          <p:cNvPr id="18438" name="Picture 7" descr="vapo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3275" y="2449513"/>
            <a:ext cx="26733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CEBFE571-370B-0347-B741-38FEAFE046EF}" type="slidenum">
              <a:rPr lang="en-US" sz="2800">
                <a:solidFill>
                  <a:srgbClr val="2D2DB9"/>
                </a:solidFill>
              </a:rPr>
              <a:pPr eaLnBrk="1" hangingPunct="1"/>
              <a:t>1</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Launching the VAPOR GUI</a:t>
            </a:r>
            <a:endParaRPr lang="en-US" dirty="0"/>
          </a:p>
        </p:txBody>
      </p:sp>
      <p:sp>
        <p:nvSpPr>
          <p:cNvPr id="3" name="Content Placeholder 2"/>
          <p:cNvSpPr>
            <a:spLocks noGrp="1"/>
          </p:cNvSpPr>
          <p:nvPr>
            <p:ph idx="1"/>
          </p:nvPr>
        </p:nvSpPr>
        <p:spPr>
          <a:xfrm>
            <a:off x="768627" y="986201"/>
            <a:ext cx="7772400" cy="5029200"/>
          </a:xfrm>
        </p:spPr>
        <p:txBody>
          <a:bodyPr/>
          <a:lstStyle/>
          <a:p>
            <a:r>
              <a:rPr lang="en-US" dirty="0" smtClean="0"/>
              <a:t>Click on the VAPOR icon </a:t>
            </a:r>
          </a:p>
          <a:p>
            <a:pPr lvl="1"/>
            <a:r>
              <a:rPr lang="en-US" sz="2400" dirty="0" smtClean="0"/>
              <a:t>or from a shell, issue the command “</a:t>
            </a:r>
            <a:r>
              <a:rPr lang="en-US" sz="2400" dirty="0" err="1" smtClean="0"/>
              <a:t>vaporgui</a:t>
            </a:r>
            <a:r>
              <a:rPr lang="en-US" sz="2400" dirty="0" smtClean="0"/>
              <a:t>”</a:t>
            </a:r>
            <a:endParaRPr lang="en-US" sz="2400"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10</a:t>
            </a:fld>
            <a:endParaRPr lang="en-US"/>
          </a:p>
        </p:txBody>
      </p:sp>
      <p:pic>
        <p:nvPicPr>
          <p:cNvPr id="6" name="Picture 5" descr="slide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7948" y="2233014"/>
            <a:ext cx="7152723" cy="4624986"/>
          </a:xfrm>
          <a:prstGeom prst="rect">
            <a:avLst/>
          </a:prstGeom>
        </p:spPr>
      </p:pic>
    </p:spTree>
    <p:extLst>
      <p:ext uri="{BB962C8B-B14F-4D97-AF65-F5344CB8AC3E}">
        <p14:creationId xmlns:p14="http://schemas.microsoft.com/office/powerpoint/2010/main" val="13267119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 GUI window organization</a:t>
            </a:r>
            <a:endParaRPr lang="en-US" dirty="0"/>
          </a:p>
        </p:txBody>
      </p:sp>
      <p:sp>
        <p:nvSpPr>
          <p:cNvPr id="3" name="Content Placeholder 2"/>
          <p:cNvSpPr>
            <a:spLocks noGrp="1"/>
          </p:cNvSpPr>
          <p:nvPr>
            <p:ph idx="1"/>
          </p:nvPr>
        </p:nvSpPr>
        <p:spPr/>
        <p:txBody>
          <a:bodyPr/>
          <a:lstStyle/>
          <a:p>
            <a:r>
              <a:rPr lang="en-US" dirty="0" smtClean="0"/>
              <a:t>Menus: File, Edit, Data, Capture, Help</a:t>
            </a:r>
          </a:p>
          <a:p>
            <a:r>
              <a:rPr lang="en-US" dirty="0" smtClean="0"/>
              <a:t>Top:  A few commonly used buttons and selectors</a:t>
            </a:r>
          </a:p>
          <a:p>
            <a:r>
              <a:rPr lang="en-US" dirty="0" smtClean="0"/>
              <a:t>Right-hand side: One or more 3D Visualization windows</a:t>
            </a:r>
          </a:p>
          <a:p>
            <a:r>
              <a:rPr lang="en-US" dirty="0" smtClean="0"/>
              <a:t>Left-hand side: Tabs to control visualization and other properties:</a:t>
            </a:r>
          </a:p>
          <a:p>
            <a:pPr lvl="1"/>
            <a:r>
              <a:rPr lang="en-US" dirty="0" smtClean="0"/>
              <a:t>DVR, Flow, Iso, Probe, Image, 2D, Region, View, Animation, Model, Barbs</a:t>
            </a:r>
          </a:p>
          <a:p>
            <a:r>
              <a:rPr lang="en-US" dirty="0" smtClean="0"/>
              <a:t>From Edit Menu you can launch:</a:t>
            </a:r>
          </a:p>
          <a:p>
            <a:pPr lvl="1"/>
            <a:r>
              <a:rPr lang="en-US" dirty="0" smtClean="0"/>
              <a:t>Visualizer Features Panel</a:t>
            </a:r>
          </a:p>
          <a:p>
            <a:pPr lvl="1"/>
            <a:r>
              <a:rPr lang="en-US" dirty="0" smtClean="0"/>
              <a:t>User Preferences Panel</a:t>
            </a:r>
          </a:p>
          <a:p>
            <a:pPr lvl="1"/>
            <a:r>
              <a:rPr lang="en-US" dirty="0" smtClean="0"/>
              <a:t>Python Script Editor</a:t>
            </a:r>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11</a:t>
            </a:fld>
            <a:endParaRPr lang="en-US"/>
          </a:p>
        </p:txBody>
      </p:sp>
    </p:spTree>
    <p:extLst>
      <p:ext uri="{BB962C8B-B14F-4D97-AF65-F5344CB8AC3E}">
        <p14:creationId xmlns:p14="http://schemas.microsoft.com/office/powerpoint/2010/main" val="16366717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 GUI features</a:t>
            </a:r>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12</a:t>
            </a:fld>
            <a:endParaRPr lang="en-US"/>
          </a:p>
        </p:txBody>
      </p:sp>
      <p:pic>
        <p:nvPicPr>
          <p:cNvPr id="6" name="Picture 5" descr="slide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32" y="1192914"/>
            <a:ext cx="8630423" cy="4987789"/>
          </a:xfrm>
          <a:prstGeom prst="rect">
            <a:avLst/>
          </a:prstGeom>
        </p:spPr>
      </p:pic>
    </p:spTree>
    <p:extLst>
      <p:ext uri="{BB962C8B-B14F-4D97-AF65-F5344CB8AC3E}">
        <p14:creationId xmlns:p14="http://schemas.microsoft.com/office/powerpoint/2010/main" val="34645784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41702"/>
          </a:xfrm>
        </p:spPr>
        <p:txBody>
          <a:bodyPr/>
          <a:lstStyle/>
          <a:p>
            <a:r>
              <a:rPr lang="en-US" dirty="0" smtClean="0"/>
              <a:t>User help</a:t>
            </a:r>
            <a:endParaRPr lang="en-US" dirty="0"/>
          </a:p>
        </p:txBody>
      </p:sp>
      <p:sp>
        <p:nvSpPr>
          <p:cNvPr id="3" name="Content Placeholder 2"/>
          <p:cNvSpPr>
            <a:spLocks noGrp="1"/>
          </p:cNvSpPr>
          <p:nvPr>
            <p:ph idx="1"/>
          </p:nvPr>
        </p:nvSpPr>
        <p:spPr>
          <a:xfrm>
            <a:off x="703263" y="1083272"/>
            <a:ext cx="7772400" cy="5268316"/>
          </a:xfrm>
        </p:spPr>
        <p:txBody>
          <a:bodyPr/>
          <a:lstStyle/>
          <a:p>
            <a:r>
              <a:rPr lang="en-US" dirty="0" smtClean="0"/>
              <a:t>Tooltips are available for most functions in the tabs:  Hold the mouse over the element in the tab</a:t>
            </a:r>
          </a:p>
          <a:p>
            <a:r>
              <a:rPr lang="en-US" dirty="0" smtClean="0"/>
              <a:t>More detailed context-sensitive help:  From Help Menu, click “? Explain This”, then click in the GUI.</a:t>
            </a:r>
          </a:p>
          <a:p>
            <a:r>
              <a:rPr lang="en-US" dirty="0" smtClean="0"/>
              <a:t>On the VAPOR Website (</a:t>
            </a:r>
            <a:r>
              <a:rPr lang="en-US" dirty="0" smtClean="0">
                <a:hlinkClick r:id="rId2"/>
              </a:rPr>
              <a:t>http://</a:t>
            </a:r>
            <a:r>
              <a:rPr lang="en-US" dirty="0" err="1" smtClean="0">
                <a:hlinkClick r:id="rId2"/>
              </a:rPr>
              <a:t>www.vapor.ucar.edu</a:t>
            </a:r>
            <a:r>
              <a:rPr lang="en-US" dirty="0"/>
              <a:t>)</a:t>
            </a:r>
            <a:r>
              <a:rPr lang="en-US" dirty="0" smtClean="0"/>
              <a:t>, click on the “Documentation” menu for explanations of most functions</a:t>
            </a:r>
          </a:p>
          <a:p>
            <a:r>
              <a:rPr lang="en-US" dirty="0" smtClean="0"/>
              <a:t>Several tutorials are available in the “Training” menu on the VAPOR Website</a:t>
            </a:r>
          </a:p>
          <a:p>
            <a:r>
              <a:rPr lang="en-US" dirty="0" smtClean="0"/>
              <a:t>VAPOR Forum is available under the “Support” menu for online discussion.</a:t>
            </a:r>
          </a:p>
          <a:p>
            <a:r>
              <a:rPr lang="en-US" dirty="0" smtClean="0"/>
              <a:t>E-mail us at </a:t>
            </a:r>
            <a:r>
              <a:rPr lang="en-US" dirty="0" smtClean="0">
                <a:hlinkClick r:id="rId3"/>
              </a:rPr>
              <a:t>vapor@ucar.edu</a:t>
            </a:r>
            <a:r>
              <a:rPr lang="en-US" dirty="0" smtClean="0"/>
              <a:t> for questions or problems </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13</a:t>
            </a:fld>
            <a:endParaRPr lang="en-US"/>
          </a:p>
        </p:txBody>
      </p:sp>
    </p:spTree>
    <p:extLst>
      <p:ext uri="{BB962C8B-B14F-4D97-AF65-F5344CB8AC3E}">
        <p14:creationId xmlns:p14="http://schemas.microsoft.com/office/powerpoint/2010/main" val="38672855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5430432" cy="1143000"/>
          </a:xfrm>
        </p:spPr>
        <p:txBody>
          <a:bodyPr/>
          <a:lstStyle/>
          <a:p>
            <a:r>
              <a:rPr lang="en-US" dirty="0" smtClean="0"/>
              <a:t>Setup User Preferences</a:t>
            </a:r>
            <a:endParaRPr lang="en-US" dirty="0"/>
          </a:p>
        </p:txBody>
      </p:sp>
      <p:sp>
        <p:nvSpPr>
          <p:cNvPr id="3" name="Content Placeholder 2"/>
          <p:cNvSpPr>
            <a:spLocks noGrp="1"/>
          </p:cNvSpPr>
          <p:nvPr>
            <p:ph idx="1"/>
          </p:nvPr>
        </p:nvSpPr>
        <p:spPr>
          <a:xfrm>
            <a:off x="703263" y="1322388"/>
            <a:ext cx="5030121" cy="5029200"/>
          </a:xfrm>
        </p:spPr>
        <p:txBody>
          <a:bodyPr/>
          <a:lstStyle/>
          <a:p>
            <a:r>
              <a:rPr lang="en-US" dirty="0" smtClean="0"/>
              <a:t>From Edit menu, click “Edit User Preferences”</a:t>
            </a:r>
          </a:p>
          <a:p>
            <a:r>
              <a:rPr lang="en-US" dirty="0" smtClean="0"/>
              <a:t>Set Cache Size (Megabytes) to the amount of memory you expect to have available (e.g. the physical memory on your workstation)</a:t>
            </a:r>
          </a:p>
          <a:p>
            <a:r>
              <a:rPr lang="en-US" dirty="0" smtClean="0"/>
              <a:t>Many other user preferences can be set, e.g. background color, default directories, etc.</a:t>
            </a:r>
          </a:p>
          <a:p>
            <a:r>
              <a:rPr lang="en-US" dirty="0" smtClean="0"/>
              <a:t>Click OK, and save preferences (if you want to have them always set)</a:t>
            </a:r>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14</a:t>
            </a:fld>
            <a:endParaRPr lang="en-US"/>
          </a:p>
        </p:txBody>
      </p:sp>
      <p:pic>
        <p:nvPicPr>
          <p:cNvPr id="7" name="Picture 6" descr="slide1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3995" y="779793"/>
            <a:ext cx="3380005" cy="6078207"/>
          </a:xfrm>
          <a:prstGeom prst="rect">
            <a:avLst/>
          </a:prstGeom>
        </p:spPr>
      </p:pic>
    </p:spTree>
    <p:extLst>
      <p:ext uri="{BB962C8B-B14F-4D97-AF65-F5344CB8AC3E}">
        <p14:creationId xmlns:p14="http://schemas.microsoft.com/office/powerpoint/2010/main" val="25547972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22531" name="Rectangle 2"/>
          <p:cNvSpPr>
            <a:spLocks noGrp="1" noChangeArrowheads="1"/>
          </p:cNvSpPr>
          <p:nvPr>
            <p:ph type="title"/>
          </p:nvPr>
        </p:nvSpPr>
        <p:spPr/>
        <p:txBody>
          <a:bodyPr/>
          <a:lstStyle/>
          <a:p>
            <a:r>
              <a:rPr lang="en-US" dirty="0" smtClean="0">
                <a:latin typeface="Times" charset="0"/>
                <a:ea typeface="ＭＳ Ｐゴシック" charset="0"/>
                <a:cs typeface="ＭＳ Ｐゴシック" charset="0"/>
              </a:rPr>
              <a:t>WRF Data provided for this tutorial</a:t>
            </a:r>
            <a:endParaRPr lang="en-US" dirty="0">
              <a:latin typeface="Times" charset="0"/>
              <a:ea typeface="ＭＳ Ｐゴシック" charset="0"/>
              <a:cs typeface="ＭＳ Ｐゴシック" charset="0"/>
            </a:endParaRPr>
          </a:p>
        </p:txBody>
      </p:sp>
      <p:sp>
        <p:nvSpPr>
          <p:cNvPr id="22532" name="Rectangle 3"/>
          <p:cNvSpPr>
            <a:spLocks noGrp="1" noChangeArrowheads="1"/>
          </p:cNvSpPr>
          <p:nvPr>
            <p:ph type="body" idx="1"/>
          </p:nvPr>
        </p:nvSpPr>
        <p:spPr>
          <a:xfrm>
            <a:off x="685800" y="990600"/>
            <a:ext cx="7772400" cy="5334000"/>
          </a:xfrm>
        </p:spPr>
        <p:txBody>
          <a:bodyPr/>
          <a:lstStyle/>
          <a:p>
            <a:r>
              <a:rPr lang="en-US" dirty="0" smtClean="0">
                <a:latin typeface="Times" charset="0"/>
                <a:ea typeface="ＭＳ Ｐゴシック" charset="0"/>
              </a:rPr>
              <a:t>Low-resolution version of Typhoon </a:t>
            </a:r>
            <a:r>
              <a:rPr lang="en-US" dirty="0" err="1" smtClean="0">
                <a:latin typeface="Times" charset="0"/>
                <a:ea typeface="ＭＳ Ｐゴシック" charset="0"/>
              </a:rPr>
              <a:t>Jangmi</a:t>
            </a:r>
            <a:r>
              <a:rPr lang="en-US" dirty="0" smtClean="0">
                <a:latin typeface="Times" charset="0"/>
                <a:ea typeface="ＭＳ Ｐゴシック" charset="0"/>
              </a:rPr>
              <a:t> (will download quickly):</a:t>
            </a:r>
          </a:p>
          <a:p>
            <a:pPr lvl="1"/>
            <a:r>
              <a:rPr lang="en-US" dirty="0" smtClean="0">
                <a:latin typeface="Times" charset="0"/>
                <a:ea typeface="ＭＳ Ｐゴシック" charset="0"/>
              </a:rPr>
              <a:t>VAPOR dataset in </a:t>
            </a:r>
            <a:r>
              <a:rPr lang="en-US" dirty="0" err="1" smtClean="0">
                <a:latin typeface="Times" charset="0"/>
                <a:ea typeface="ＭＳ Ｐゴシック" charset="0"/>
              </a:rPr>
              <a:t>Jangmi_lowres.zip</a:t>
            </a:r>
            <a:r>
              <a:rPr lang="en-US" dirty="0">
                <a:latin typeface="Times" charset="0"/>
                <a:ea typeface="ＭＳ Ｐゴシック" charset="0"/>
              </a:rPr>
              <a:t> </a:t>
            </a:r>
            <a:r>
              <a:rPr lang="en-US" dirty="0" smtClean="0">
                <a:latin typeface="Times" charset="0"/>
                <a:ea typeface="ＭＳ Ｐゴシック" charset="0"/>
              </a:rPr>
              <a:t>can be downloaded from: </a:t>
            </a:r>
            <a:r>
              <a:rPr lang="pl-PL" dirty="0" smtClean="0">
                <a:latin typeface="Times" charset="0"/>
                <a:ea typeface="ＭＳ Ｐゴシック" charset="0"/>
                <a:hlinkClick r:id="rId3" action="ppaction://hlinkfile"/>
              </a:rPr>
              <a:t>ftp://ftp.ucar.edu/vapor/data/jangmi_lowres.zip</a:t>
            </a:r>
            <a:endParaRPr lang="en-US" dirty="0" smtClean="0">
              <a:latin typeface="Times" charset="0"/>
              <a:ea typeface="ＭＳ Ｐゴシック" charset="0"/>
            </a:endParaRPr>
          </a:p>
          <a:p>
            <a:pPr lvl="2"/>
            <a:r>
              <a:rPr lang="en-US" dirty="0" err="1">
                <a:latin typeface="Times" charset="0"/>
                <a:ea typeface="ＭＳ Ｐゴシック" charset="0"/>
              </a:rPr>
              <a:t>j</a:t>
            </a:r>
            <a:r>
              <a:rPr lang="en-US" dirty="0" err="1" smtClean="0">
                <a:latin typeface="Times" charset="0"/>
                <a:ea typeface="ＭＳ Ｐゴシック" charset="0"/>
              </a:rPr>
              <a:t>angmi_lowres.vdf</a:t>
            </a:r>
            <a:r>
              <a:rPr lang="en-US" dirty="0" smtClean="0">
                <a:latin typeface="Times" charset="0"/>
                <a:ea typeface="ＭＳ Ｐゴシック" charset="0"/>
              </a:rPr>
              <a:t> VAPOR metadata file</a:t>
            </a:r>
          </a:p>
          <a:p>
            <a:pPr lvl="2"/>
            <a:r>
              <a:rPr lang="en-US" dirty="0" err="1" smtClean="0">
                <a:latin typeface="Times" charset="0"/>
                <a:ea typeface="ＭＳ Ｐゴシック" charset="0"/>
              </a:rPr>
              <a:t>jangmi_lowres_data</a:t>
            </a:r>
            <a:r>
              <a:rPr lang="en-US" dirty="0" smtClean="0">
                <a:latin typeface="Times" charset="0"/>
                <a:ea typeface="ＭＳ Ｐゴシック" charset="0"/>
              </a:rPr>
              <a:t>/ : directory of VAPOR data</a:t>
            </a:r>
          </a:p>
          <a:p>
            <a:pPr lvl="2"/>
            <a:r>
              <a:rPr lang="en-US" dirty="0" err="1" smtClean="0">
                <a:latin typeface="Times" charset="0"/>
                <a:ea typeface="ＭＳ Ｐゴシック" charset="0"/>
              </a:rPr>
              <a:t>Jangmi_terrain.tif</a:t>
            </a:r>
            <a:r>
              <a:rPr lang="en-US" dirty="0" smtClean="0">
                <a:latin typeface="Times" charset="0"/>
                <a:ea typeface="ＭＳ Ｐゴシック" charset="0"/>
              </a:rPr>
              <a:t> : terrain image</a:t>
            </a:r>
          </a:p>
          <a:p>
            <a:pPr lvl="1"/>
            <a:r>
              <a:rPr lang="en-US" dirty="0" smtClean="0">
                <a:latin typeface="Times" charset="0"/>
                <a:ea typeface="ＭＳ Ｐゴシック" charset="0"/>
              </a:rPr>
              <a:t>Contains everything needed for this tutorial, but at lowered resolution.</a:t>
            </a:r>
            <a:endParaRPr lang="en-US" dirty="0">
              <a:latin typeface="Times" charset="0"/>
              <a:ea typeface="ＭＳ Ｐゴシック" charset="0"/>
            </a:endParaRPr>
          </a:p>
          <a:p>
            <a:r>
              <a:rPr lang="en-US" dirty="0" smtClean="0">
                <a:latin typeface="Times" charset="0"/>
                <a:ea typeface="ＭＳ Ｐゴシック" charset="0"/>
              </a:rPr>
              <a:t>Full typhoon </a:t>
            </a:r>
            <a:r>
              <a:rPr lang="en-US" dirty="0" err="1" smtClean="0">
                <a:latin typeface="Times" charset="0"/>
                <a:ea typeface="ＭＳ Ｐゴシック" charset="0"/>
              </a:rPr>
              <a:t>Jangmi</a:t>
            </a:r>
            <a:r>
              <a:rPr lang="en-US" dirty="0" smtClean="0">
                <a:latin typeface="Times" charset="0"/>
                <a:ea typeface="ＭＳ Ｐゴシック" charset="0"/>
              </a:rPr>
              <a:t> WRF output files (not necessary):</a:t>
            </a:r>
            <a:endParaRPr lang="en-US" dirty="0">
              <a:latin typeface="Times" charset="0"/>
              <a:ea typeface="ＭＳ Ｐゴシック" charset="0"/>
            </a:endParaRPr>
          </a:p>
          <a:p>
            <a:pPr lvl="1"/>
            <a:r>
              <a:rPr lang="en-US" dirty="0" smtClean="0">
                <a:latin typeface="Times" charset="0"/>
                <a:ea typeface="ＭＳ Ｐゴシック" charset="0"/>
              </a:rPr>
              <a:t>Download: </a:t>
            </a:r>
            <a:r>
              <a:rPr lang="en-US" dirty="0" smtClean="0">
                <a:latin typeface="Times" charset="0"/>
                <a:ea typeface="ＭＳ Ｐゴシック" charset="0"/>
                <a:hlinkClick r:id="rId4" action="ppaction://hlinkfile"/>
              </a:rPr>
              <a:t>ftp://ftp.ucar.edu/vapor/data/jangmiWrfout1.zip</a:t>
            </a:r>
            <a:r>
              <a:rPr lang="en-US" dirty="0" smtClean="0">
                <a:latin typeface="Times" charset="0"/>
                <a:ea typeface="ＭＳ Ｐゴシック" charset="0"/>
              </a:rPr>
              <a:t> , </a:t>
            </a:r>
            <a:r>
              <a:rPr lang="en-US" dirty="0">
                <a:latin typeface="Times" charset="0"/>
                <a:ea typeface="ＭＳ Ｐゴシック" charset="0"/>
                <a:hlinkClick r:id="rId5" action="ppaction://hlinkfile"/>
              </a:rPr>
              <a:t>ftp://ftp.ucar.edu/vapor/data/</a:t>
            </a:r>
            <a:r>
              <a:rPr lang="en-US" dirty="0" smtClean="0">
                <a:latin typeface="Times" charset="0"/>
                <a:ea typeface="ＭＳ Ｐゴシック" charset="0"/>
                <a:hlinkClick r:id="rId5" action="ppaction://hlinkfile"/>
              </a:rPr>
              <a:t>jangmiWrfout2.zip </a:t>
            </a:r>
            <a:endParaRPr lang="en-US" dirty="0" smtClean="0">
              <a:latin typeface="Times" charset="0"/>
              <a:ea typeface="ＭＳ Ｐゴシック" charset="0"/>
            </a:endParaRPr>
          </a:p>
          <a:p>
            <a:pPr lvl="1"/>
            <a:r>
              <a:rPr lang="en-US" dirty="0" smtClean="0">
                <a:latin typeface="Times" charset="0"/>
                <a:ea typeface="ＭＳ Ｐゴシック" charset="0"/>
              </a:rPr>
              <a:t>60 </a:t>
            </a:r>
            <a:r>
              <a:rPr lang="en-US" dirty="0" err="1" smtClean="0">
                <a:latin typeface="Times" charset="0"/>
                <a:ea typeface="ＭＳ Ｐゴシック" charset="0"/>
              </a:rPr>
              <a:t>wrfout</a:t>
            </a:r>
            <a:r>
              <a:rPr lang="en-US" dirty="0" smtClean="0">
                <a:latin typeface="Times" charset="0"/>
                <a:ea typeface="ＭＳ Ｐゴシック" charset="0"/>
              </a:rPr>
              <a:t> files, will be slow to download</a:t>
            </a:r>
          </a:p>
          <a:p>
            <a:pPr lvl="1"/>
            <a:r>
              <a:rPr lang="en-US" dirty="0" smtClean="0">
                <a:latin typeface="Times" charset="0"/>
                <a:ea typeface="ＭＳ Ｐゴシック" charset="0"/>
              </a:rPr>
              <a:t>May be used for highest quality visualization </a:t>
            </a:r>
          </a:p>
          <a:p>
            <a:pPr lvl="1"/>
            <a:r>
              <a:rPr lang="en-US" dirty="0" smtClean="0">
                <a:latin typeface="Times" charset="0"/>
                <a:ea typeface="ＭＳ Ｐゴシック" charset="0"/>
              </a:rPr>
              <a:t>Unzip </a:t>
            </a:r>
            <a:r>
              <a:rPr lang="en-US" dirty="0">
                <a:latin typeface="Times" charset="0"/>
                <a:ea typeface="ＭＳ Ｐゴシック" charset="0"/>
              </a:rPr>
              <a:t>these to a </a:t>
            </a:r>
            <a:r>
              <a:rPr lang="en-US" dirty="0" smtClean="0">
                <a:latin typeface="Times" charset="0"/>
                <a:ea typeface="ＭＳ Ｐゴシック" charset="0"/>
              </a:rPr>
              <a:t>directory for use with this tutorial </a:t>
            </a:r>
            <a:endParaRPr lang="en-US" dirty="0">
              <a:latin typeface="Times" charset="0"/>
              <a:ea typeface="ＭＳ Ｐゴシック" charset="0"/>
            </a:endParaRPr>
          </a:p>
          <a:p>
            <a:pPr lvl="1"/>
            <a:endParaRPr lang="en-US" dirty="0">
              <a:latin typeface="Times" charset="0"/>
              <a:ea typeface="ＭＳ Ｐゴシック" charset="0"/>
            </a:endParaRPr>
          </a:p>
          <a:p>
            <a:endParaRPr lang="en-US" dirty="0" smtClean="0">
              <a:latin typeface="Times" charset="0"/>
              <a:ea typeface="ＭＳ Ｐゴシック" charset="0"/>
            </a:endParaRPr>
          </a:p>
        </p:txBody>
      </p:sp>
      <p:sp>
        <p:nvSpPr>
          <p:cNvPr id="2253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78E19743-E410-AA4F-B2C3-47313CEF5C66}" type="slidenum">
              <a:rPr lang="en-US" sz="2800">
                <a:solidFill>
                  <a:srgbClr val="2D2DB9"/>
                </a:solidFill>
              </a:rPr>
              <a:pPr eaLnBrk="1" hangingPunct="1"/>
              <a:t>15</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2662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Obtaining images to use with VAPOR</a:t>
            </a:r>
          </a:p>
        </p:txBody>
      </p:sp>
      <p:sp>
        <p:nvSpPr>
          <p:cNvPr id="26628" name="Rectangle 3"/>
          <p:cNvSpPr>
            <a:spLocks noGrp="1" noChangeArrowheads="1"/>
          </p:cNvSpPr>
          <p:nvPr>
            <p:ph type="body" idx="1"/>
          </p:nvPr>
        </p:nvSpPr>
        <p:spPr>
          <a:xfrm>
            <a:off x="685800" y="1106488"/>
            <a:ext cx="7772400" cy="5218112"/>
          </a:xfrm>
        </p:spPr>
        <p:txBody>
          <a:bodyPr/>
          <a:lstStyle/>
          <a:p>
            <a:r>
              <a:rPr lang="en-US" dirty="0">
                <a:latin typeface="Times" charset="0"/>
                <a:ea typeface="ＭＳ Ｐゴシック" charset="0"/>
                <a:cs typeface="ＭＳ Ｐゴシック" charset="0"/>
              </a:rPr>
              <a:t>Geo-referenced satellite images can be retrieved from the Web, and VAPOR will insert them at the correct world coordinates.</a:t>
            </a:r>
          </a:p>
          <a:p>
            <a:pPr lvl="1"/>
            <a:r>
              <a:rPr lang="en-US" dirty="0">
                <a:latin typeface="Times" charset="0"/>
                <a:ea typeface="ＭＳ Ｐゴシック" charset="0"/>
              </a:rPr>
              <a:t>VAPOR provides a shell script </a:t>
            </a:r>
            <a:r>
              <a:rPr lang="ja-JP" altLang="en-US" dirty="0">
                <a:latin typeface="Times" charset="0"/>
                <a:ea typeface="ＭＳ Ｐゴシック" charset="0"/>
              </a:rPr>
              <a:t>“</a:t>
            </a:r>
            <a:r>
              <a:rPr lang="en-US" b="1" dirty="0" err="1">
                <a:latin typeface="Times" charset="0"/>
                <a:ea typeface="ＭＳ Ｐゴシック" charset="0"/>
              </a:rPr>
              <a:t>getWMSImage.sh</a:t>
            </a:r>
            <a:r>
              <a:rPr lang="ja-JP" altLang="en-US" dirty="0">
                <a:latin typeface="Times" charset="0"/>
                <a:ea typeface="ＭＳ Ｐゴシック" charset="0"/>
              </a:rPr>
              <a:t>”</a:t>
            </a:r>
            <a:r>
              <a:rPr lang="en-US" dirty="0">
                <a:latin typeface="Times" charset="0"/>
                <a:ea typeface="ＭＳ Ｐゴシック" charset="0"/>
              </a:rPr>
              <a:t> that can be used to retrieve Web Mapping Service images for a specified longitude/latitude </a:t>
            </a:r>
            <a:r>
              <a:rPr lang="en-US" dirty="0" smtClean="0">
                <a:latin typeface="Times" charset="0"/>
                <a:ea typeface="ＭＳ Ｐゴシック" charset="0"/>
              </a:rPr>
              <a:t>rectangle.  It is however somewhat intermittent because of instability of the NASA Web Mapping Service.</a:t>
            </a:r>
            <a:endParaRPr lang="en-US" dirty="0">
              <a:latin typeface="Times" charset="0"/>
              <a:ea typeface="ＭＳ Ｐゴシック" charset="0"/>
            </a:endParaRPr>
          </a:p>
          <a:p>
            <a:r>
              <a:rPr lang="en-US" dirty="0">
                <a:latin typeface="Times" charset="0"/>
                <a:ea typeface="ＭＳ Ｐゴシック" charset="0"/>
                <a:cs typeface="ＭＳ Ｐゴシック" charset="0"/>
              </a:rPr>
              <a:t>A geo-tiff terrain image for the typhoon data has been provided in the </a:t>
            </a:r>
            <a:r>
              <a:rPr lang="en-US" dirty="0" err="1" smtClean="0">
                <a:latin typeface="Times" charset="0"/>
                <a:ea typeface="ＭＳ Ｐゴシック" charset="0"/>
                <a:cs typeface="ＭＳ Ｐゴシック" charset="0"/>
              </a:rPr>
              <a:t>jangmi_lowres.zip</a:t>
            </a:r>
            <a:r>
              <a:rPr lang="en-US" dirty="0" smtClean="0">
                <a:latin typeface="Times" charset="0"/>
                <a:ea typeface="ＭＳ Ｐゴシック" charset="0"/>
                <a:cs typeface="ＭＳ Ｐゴシック" charset="0"/>
              </a:rPr>
              <a:t> file.</a:t>
            </a:r>
            <a:endParaRPr lang="en-US" dirty="0">
              <a:latin typeface="Times" charset="0"/>
              <a:ea typeface="ＭＳ Ｐゴシック" charset="0"/>
              <a:cs typeface="ＭＳ Ｐゴシック" charset="0"/>
            </a:endParaRPr>
          </a:p>
          <a:p>
            <a:r>
              <a:rPr lang="en-US" dirty="0">
                <a:latin typeface="Times" charset="0"/>
                <a:ea typeface="ＭＳ Ｐゴシック" charset="0"/>
                <a:cs typeface="ＭＳ Ｐゴシック" charset="0"/>
              </a:rPr>
              <a:t>Several useful images are </a:t>
            </a:r>
            <a:r>
              <a:rPr lang="en-US" dirty="0" smtClean="0">
                <a:latin typeface="Times" charset="0"/>
                <a:ea typeface="ＭＳ Ｐゴシック" charset="0"/>
                <a:cs typeface="ＭＳ Ｐゴシック" charset="0"/>
              </a:rPr>
              <a:t>pre-installed </a:t>
            </a:r>
            <a:r>
              <a:rPr lang="en-US" dirty="0">
                <a:latin typeface="Times" charset="0"/>
                <a:ea typeface="ＭＳ Ｐゴシック" charset="0"/>
                <a:cs typeface="ＭＳ Ｐゴシック" charset="0"/>
              </a:rPr>
              <a:t>with VAPOR, including a world-wide terrain image, and political boundaries of the U.S and the world.  Apply these by clicking </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Select Installed Image</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 in the Image panel.</a:t>
            </a:r>
          </a:p>
          <a:p>
            <a:pPr>
              <a:buFontTx/>
              <a:buNone/>
            </a:pPr>
            <a:endParaRPr lang="en-US" sz="2000" dirty="0">
              <a:latin typeface="Times" charset="0"/>
              <a:ea typeface="ＭＳ Ｐゴシック" charset="0"/>
              <a:cs typeface="ＭＳ Ｐゴシック" charset="0"/>
            </a:endParaRPr>
          </a:p>
        </p:txBody>
      </p:sp>
      <p:sp>
        <p:nvSpPr>
          <p:cNvPr id="2662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C8EE64F6-DCD4-4C40-A218-EB7C08CE2717}" type="slidenum">
              <a:rPr lang="en-US" sz="2800">
                <a:solidFill>
                  <a:srgbClr val="2D2DB9"/>
                </a:solidFill>
              </a:rPr>
              <a:pPr eaLnBrk="1" hangingPunct="1"/>
              <a:t>16</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2867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Optional:  getWMSImage.sh exercise</a:t>
            </a:r>
          </a:p>
        </p:txBody>
      </p:sp>
      <p:sp>
        <p:nvSpPr>
          <p:cNvPr id="28676" name="Rectangle 3"/>
          <p:cNvSpPr>
            <a:spLocks noGrp="1" noChangeArrowheads="1"/>
          </p:cNvSpPr>
          <p:nvPr>
            <p:ph type="body" idx="1"/>
          </p:nvPr>
        </p:nvSpPr>
        <p:spPr>
          <a:xfrm>
            <a:off x="685800" y="1106488"/>
            <a:ext cx="7772400" cy="5218112"/>
          </a:xfrm>
        </p:spPr>
        <p:txBody>
          <a:bodyPr/>
          <a:lstStyle/>
          <a:p>
            <a:r>
              <a:rPr lang="en-US" sz="2000" b="1" dirty="0" err="1">
                <a:latin typeface="Courier New" charset="0"/>
                <a:ea typeface="ＭＳ Ｐゴシック" charset="0"/>
                <a:cs typeface="Courier New" charset="0"/>
              </a:rPr>
              <a:t>getWMSImage.sh</a:t>
            </a:r>
            <a:r>
              <a:rPr lang="en-US" sz="2000" dirty="0">
                <a:latin typeface="Times" charset="0"/>
                <a:ea typeface="ＭＳ Ｐゴシック" charset="0"/>
                <a:cs typeface="ＭＳ Ｐゴシック" charset="0"/>
              </a:rPr>
              <a:t> will create a geo-referenced tiff file for a specified </a:t>
            </a:r>
            <a:r>
              <a:rPr lang="en-US" sz="2000" dirty="0" err="1">
                <a:latin typeface="Times" charset="0"/>
                <a:ea typeface="ＭＳ Ｐゴシック" charset="0"/>
                <a:cs typeface="ＭＳ Ｐゴシック" charset="0"/>
              </a:rPr>
              <a:t>lon</a:t>
            </a:r>
            <a:r>
              <a:rPr lang="en-US" sz="2000" dirty="0">
                <a:latin typeface="Times" charset="0"/>
                <a:ea typeface="ＭＳ Ｐゴシック" charset="0"/>
                <a:cs typeface="ＭＳ Ｐゴシック" charset="0"/>
              </a:rPr>
              <a:t>/</a:t>
            </a:r>
            <a:r>
              <a:rPr lang="en-US" sz="2000" dirty="0" err="1">
                <a:latin typeface="Times" charset="0"/>
                <a:ea typeface="ＭＳ Ｐゴシック" charset="0"/>
                <a:cs typeface="ＭＳ Ｐゴシック" charset="0"/>
              </a:rPr>
              <a:t>lat</a:t>
            </a:r>
            <a:r>
              <a:rPr lang="en-US" sz="2000" dirty="0">
                <a:latin typeface="Times" charset="0"/>
                <a:ea typeface="ＭＳ Ｐゴシック" charset="0"/>
                <a:cs typeface="ＭＳ Ｐゴシック" charset="0"/>
              </a:rPr>
              <a:t> rectangle.  Due to </a:t>
            </a:r>
            <a:r>
              <a:rPr lang="en-US" sz="2000" dirty="0" smtClean="0">
                <a:latin typeface="Times" charset="0"/>
                <a:ea typeface="ＭＳ Ｐゴシック" charset="0"/>
                <a:cs typeface="ＭＳ Ｐゴシック" charset="0"/>
              </a:rPr>
              <a:t>recent NASA </a:t>
            </a:r>
            <a:r>
              <a:rPr lang="en-US" sz="2000" dirty="0">
                <a:latin typeface="Times" charset="0"/>
                <a:ea typeface="ＭＳ Ｐゴシック" charset="0"/>
                <a:cs typeface="ＭＳ Ｐゴシック" charset="0"/>
              </a:rPr>
              <a:t>server limitations it often fails for some </a:t>
            </a:r>
            <a:r>
              <a:rPr lang="en-US" sz="2000" dirty="0" smtClean="0">
                <a:latin typeface="Times" charset="0"/>
                <a:ea typeface="ＭＳ Ｐゴシック" charset="0"/>
                <a:cs typeface="ＭＳ Ｐゴシック" charset="0"/>
              </a:rPr>
              <a:t>rectangles!</a:t>
            </a:r>
            <a:endParaRPr lang="en-US" sz="2000" dirty="0">
              <a:latin typeface="Times" charset="0"/>
              <a:ea typeface="ＭＳ Ｐゴシック" charset="0"/>
              <a:cs typeface="ＭＳ Ｐゴシック" charset="0"/>
            </a:endParaRPr>
          </a:p>
          <a:p>
            <a:r>
              <a:rPr lang="en-US" sz="2000" dirty="0">
                <a:latin typeface="Times" charset="0"/>
                <a:ea typeface="ＭＳ Ｐゴシック" charset="0"/>
                <a:cs typeface="ＭＳ Ｐゴシック" charset="0"/>
              </a:rPr>
              <a:t>Can obtain satellite images, political boundaries, rivers, etc.</a:t>
            </a:r>
          </a:p>
          <a:p>
            <a:r>
              <a:rPr lang="en-US" sz="2000" dirty="0">
                <a:latin typeface="Times" charset="0"/>
                <a:ea typeface="ＭＳ Ｐゴシック" charset="0"/>
                <a:cs typeface="ＭＳ Ｐゴシック" charset="0"/>
              </a:rPr>
              <a:t>Default obtains an image from the NASA </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blue marble</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 earth</a:t>
            </a:r>
          </a:p>
          <a:p>
            <a:r>
              <a:rPr lang="en-US" sz="2000" dirty="0">
                <a:latin typeface="Times" charset="0"/>
                <a:ea typeface="ＭＳ Ｐゴシック" charset="0"/>
                <a:cs typeface="ＭＳ Ｐゴシック" charset="0"/>
              </a:rPr>
              <a:t>Requires Unix environment (Cygwin on PC will do</a:t>
            </a:r>
            <a:r>
              <a:rPr lang="en-US" sz="2000" dirty="0" smtClean="0">
                <a:latin typeface="Times" charset="0"/>
                <a:ea typeface="ＭＳ Ｐゴシック" charset="0"/>
                <a:cs typeface="ＭＳ Ｐゴシック" charset="0"/>
              </a:rPr>
              <a:t>)</a:t>
            </a:r>
            <a:endParaRPr lang="en-US" sz="1800" dirty="0">
              <a:latin typeface="Times" charset="0"/>
              <a:ea typeface="ＭＳ Ｐゴシック" charset="0"/>
              <a:cs typeface="ＭＳ Ｐゴシック" charset="0"/>
            </a:endParaRPr>
          </a:p>
          <a:p>
            <a:r>
              <a:rPr lang="en-US" sz="2000" dirty="0">
                <a:latin typeface="Times" charset="0"/>
                <a:ea typeface="ＭＳ Ｐゴシック" charset="0"/>
                <a:cs typeface="ＭＳ Ｐゴシック" charset="0"/>
              </a:rPr>
              <a:t>For Typhoon </a:t>
            </a:r>
            <a:r>
              <a:rPr lang="en-US" sz="2000" dirty="0" err="1">
                <a:latin typeface="Times" charset="0"/>
                <a:ea typeface="ＭＳ Ｐゴシック" charset="0"/>
                <a:cs typeface="ＭＳ Ｐゴシック" charset="0"/>
              </a:rPr>
              <a:t>Jangmi</a:t>
            </a:r>
            <a:r>
              <a:rPr lang="en-US" sz="2000" dirty="0">
                <a:latin typeface="Times" charset="0"/>
                <a:ea typeface="ＭＳ Ｐゴシック" charset="0"/>
                <a:cs typeface="ＭＳ Ｐゴシック" charset="0"/>
              </a:rPr>
              <a:t>,  </a:t>
            </a:r>
          </a:p>
          <a:p>
            <a:pPr>
              <a:buFontTx/>
              <a:buNone/>
            </a:pPr>
            <a:r>
              <a:rPr lang="en-US" sz="2000" dirty="0">
                <a:latin typeface="Times" charset="0"/>
                <a:ea typeface="ＭＳ Ｐゴシック" charset="0"/>
                <a:cs typeface="ＭＳ Ｐゴシック" charset="0"/>
              </a:rPr>
              <a:t>		min:	</a:t>
            </a:r>
            <a:r>
              <a:rPr lang="en-US" sz="2000" dirty="0" err="1">
                <a:latin typeface="Times" charset="0"/>
                <a:ea typeface="ＭＳ Ｐゴシック" charset="0"/>
                <a:cs typeface="ＭＳ Ｐゴシック" charset="0"/>
              </a:rPr>
              <a:t>lon</a:t>
            </a:r>
            <a:r>
              <a:rPr lang="en-US" sz="2000" dirty="0">
                <a:latin typeface="Times" charset="0"/>
                <a:ea typeface="ＭＳ Ｐゴシック" charset="0"/>
                <a:cs typeface="ＭＳ Ｐゴシック" charset="0"/>
              </a:rPr>
              <a:t> = 100, </a:t>
            </a:r>
            <a:r>
              <a:rPr lang="en-US" sz="2000" dirty="0" err="1">
                <a:latin typeface="Times" charset="0"/>
                <a:ea typeface="ＭＳ Ｐゴシック" charset="0"/>
                <a:cs typeface="ＭＳ Ｐゴシック" charset="0"/>
              </a:rPr>
              <a:t>lat</a:t>
            </a:r>
            <a:r>
              <a:rPr lang="en-US" sz="2000" dirty="0">
                <a:latin typeface="Times" charset="0"/>
                <a:ea typeface="ＭＳ Ｐゴシック" charset="0"/>
                <a:cs typeface="ＭＳ Ｐゴシック" charset="0"/>
              </a:rPr>
              <a:t> = 7</a:t>
            </a:r>
          </a:p>
          <a:p>
            <a:pPr>
              <a:buFontTx/>
              <a:buNone/>
            </a:pPr>
            <a:r>
              <a:rPr lang="en-US" sz="2000" dirty="0">
                <a:latin typeface="Times" charset="0"/>
                <a:ea typeface="ＭＳ Ｐゴシック" charset="0"/>
                <a:cs typeface="ＭＳ Ｐゴシック" charset="0"/>
              </a:rPr>
              <a:t>		max:	</a:t>
            </a:r>
            <a:r>
              <a:rPr lang="en-US" sz="2000" dirty="0" err="1">
                <a:latin typeface="Times" charset="0"/>
                <a:ea typeface="ＭＳ Ｐゴシック" charset="0"/>
                <a:cs typeface="ＭＳ Ｐゴシック" charset="0"/>
              </a:rPr>
              <a:t>lon</a:t>
            </a:r>
            <a:r>
              <a:rPr lang="en-US" sz="2000" dirty="0">
                <a:latin typeface="Times" charset="0"/>
                <a:ea typeface="ＭＳ Ｐゴシック" charset="0"/>
                <a:cs typeface="ＭＳ Ｐゴシック" charset="0"/>
              </a:rPr>
              <a:t> = 148, </a:t>
            </a:r>
            <a:r>
              <a:rPr lang="en-US" sz="2000" dirty="0" err="1">
                <a:latin typeface="Times" charset="0"/>
                <a:ea typeface="ＭＳ Ｐゴシック" charset="0"/>
                <a:cs typeface="ＭＳ Ｐゴシック" charset="0"/>
              </a:rPr>
              <a:t>lat</a:t>
            </a:r>
            <a:r>
              <a:rPr lang="en-US" sz="2000" dirty="0">
                <a:latin typeface="Times" charset="0"/>
                <a:ea typeface="ＭＳ Ｐゴシック" charset="0"/>
                <a:cs typeface="ＭＳ Ｐゴシック" charset="0"/>
              </a:rPr>
              <a:t> = 40</a:t>
            </a:r>
          </a:p>
          <a:p>
            <a:pPr>
              <a:buFontTx/>
              <a:buNone/>
            </a:pPr>
            <a:endParaRPr lang="en-US" sz="2000" dirty="0">
              <a:latin typeface="Times" charset="0"/>
              <a:ea typeface="ＭＳ Ｐゴシック" charset="0"/>
              <a:cs typeface="ＭＳ Ｐゴシック" charset="0"/>
            </a:endParaRPr>
          </a:p>
          <a:p>
            <a:r>
              <a:rPr lang="en-US" sz="2000" dirty="0">
                <a:latin typeface="Times" charset="0"/>
                <a:ea typeface="ＭＳ Ｐゴシック" charset="0"/>
                <a:cs typeface="ＭＳ Ｐゴシック" charset="0"/>
              </a:rPr>
              <a:t>From a </a:t>
            </a:r>
            <a:r>
              <a:rPr lang="en-US" sz="2000" dirty="0" smtClean="0">
                <a:latin typeface="Times" charset="0"/>
                <a:ea typeface="ＭＳ Ｐゴシック" charset="0"/>
                <a:cs typeface="ＭＳ Ｐゴシック" charset="0"/>
              </a:rPr>
              <a:t>(</a:t>
            </a:r>
            <a:r>
              <a:rPr lang="en-US" sz="2000" dirty="0" err="1">
                <a:latin typeface="Times" charset="0"/>
                <a:ea typeface="ＭＳ Ｐゴシック" charset="0"/>
                <a:cs typeface="ＭＳ Ｐゴシック" charset="0"/>
              </a:rPr>
              <a:t>tcsh</a:t>
            </a:r>
            <a:r>
              <a:rPr lang="en-US" sz="2000" dirty="0">
                <a:latin typeface="Times" charset="0"/>
                <a:ea typeface="ＭＳ Ｐゴシック" charset="0"/>
                <a:cs typeface="ＭＳ Ｐゴシック" charset="0"/>
              </a:rPr>
              <a:t> or bash) </a:t>
            </a:r>
            <a:r>
              <a:rPr lang="en-US" sz="2000" dirty="0" smtClean="0">
                <a:latin typeface="Times" charset="0"/>
                <a:ea typeface="ＭＳ Ｐゴシック" charset="0"/>
                <a:cs typeface="ＭＳ Ｐゴシック" charset="0"/>
              </a:rPr>
              <a:t>shell (on Windows, Cygwin is needed), </a:t>
            </a:r>
            <a:r>
              <a:rPr lang="en-US" sz="2000" dirty="0">
                <a:latin typeface="Times" charset="0"/>
                <a:ea typeface="ＭＳ Ｐゴシック" charset="0"/>
                <a:cs typeface="ＭＳ Ｐゴシック" charset="0"/>
              </a:rPr>
              <a:t>issue the command:</a:t>
            </a:r>
          </a:p>
          <a:p>
            <a:pPr>
              <a:buFontTx/>
              <a:buNone/>
            </a:pPr>
            <a:r>
              <a:rPr lang="en-US" sz="2000" dirty="0">
                <a:latin typeface="Times" charset="0"/>
                <a:ea typeface="ＭＳ Ｐゴシック" charset="0"/>
                <a:cs typeface="ＭＳ Ｐゴシック" charset="0"/>
              </a:rPr>
              <a:t>	</a:t>
            </a:r>
            <a:r>
              <a:rPr lang="en-US" sz="2000" b="1" dirty="0" err="1">
                <a:latin typeface="Courier New" charset="0"/>
                <a:ea typeface="ＭＳ Ｐゴシック" charset="0"/>
                <a:cs typeface="Courier New" charset="0"/>
              </a:rPr>
              <a:t>getWMSImage.sh</a:t>
            </a:r>
            <a:r>
              <a:rPr lang="en-US" sz="2000" b="1" dirty="0">
                <a:latin typeface="Courier New" charset="0"/>
                <a:ea typeface="ＭＳ Ｐゴシック" charset="0"/>
                <a:cs typeface="Courier New" charset="0"/>
              </a:rPr>
              <a:t> –o </a:t>
            </a:r>
            <a:r>
              <a:rPr lang="en-US" sz="2000" b="1" dirty="0" err="1">
                <a:latin typeface="Courier New" charset="0"/>
                <a:ea typeface="ＭＳ Ｐゴシック" charset="0"/>
                <a:cs typeface="Courier New" charset="0"/>
              </a:rPr>
              <a:t>terrain.tiff</a:t>
            </a:r>
            <a:r>
              <a:rPr lang="en-US" sz="2000" b="1" dirty="0">
                <a:latin typeface="Courier New" charset="0"/>
                <a:ea typeface="ＭＳ Ｐゴシック" charset="0"/>
                <a:cs typeface="Courier New" charset="0"/>
              </a:rPr>
              <a:t>  100 7 148 40</a:t>
            </a:r>
          </a:p>
          <a:p>
            <a:pPr>
              <a:buFontTx/>
              <a:buNone/>
            </a:pPr>
            <a:endParaRPr lang="en-US" sz="2000" dirty="0">
              <a:latin typeface="Times" charset="0"/>
              <a:ea typeface="ＭＳ Ｐゴシック" charset="0"/>
              <a:cs typeface="ＭＳ Ｐゴシック" charset="0"/>
            </a:endParaRPr>
          </a:p>
        </p:txBody>
      </p:sp>
      <p:sp>
        <p:nvSpPr>
          <p:cNvPr id="2867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8D0A7A51-7F87-F343-BE7D-34F5FA64324C}" type="slidenum">
              <a:rPr lang="en-US" sz="2800">
                <a:solidFill>
                  <a:srgbClr val="2D2DB9"/>
                </a:solidFill>
              </a:rPr>
              <a:pPr eaLnBrk="1" hangingPunct="1"/>
              <a:t>17</a:t>
            </a:fld>
            <a:endParaRPr lang="en-US" sz="2800">
              <a:solidFill>
                <a:srgbClr val="2D2DB9"/>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30723" name="Rectangle 2"/>
          <p:cNvSpPr>
            <a:spLocks noGrp="1" noChangeArrowheads="1"/>
          </p:cNvSpPr>
          <p:nvPr>
            <p:ph type="title"/>
          </p:nvPr>
        </p:nvSpPr>
        <p:spPr>
          <a:xfrm>
            <a:off x="685800" y="76200"/>
            <a:ext cx="7772400" cy="674688"/>
          </a:xfrm>
        </p:spPr>
        <p:txBody>
          <a:bodyPr/>
          <a:lstStyle/>
          <a:p>
            <a:r>
              <a:rPr lang="en-US" sz="3200">
                <a:latin typeface="Times" charset="0"/>
                <a:ea typeface="ＭＳ Ｐゴシック" charset="0"/>
                <a:cs typeface="ＭＳ Ｐゴシック" charset="0"/>
              </a:rPr>
              <a:t>Set-up to visualize a WRF dataset (1)</a:t>
            </a:r>
          </a:p>
        </p:txBody>
      </p:sp>
      <p:sp>
        <p:nvSpPr>
          <p:cNvPr id="30724" name="Rectangle 3"/>
          <p:cNvSpPr>
            <a:spLocks noGrp="1" noChangeArrowheads="1"/>
          </p:cNvSpPr>
          <p:nvPr>
            <p:ph type="body" idx="1"/>
          </p:nvPr>
        </p:nvSpPr>
        <p:spPr>
          <a:xfrm>
            <a:off x="695325" y="788988"/>
            <a:ext cx="8304213" cy="5767387"/>
          </a:xfrm>
        </p:spPr>
        <p:txBody>
          <a:bodyPr/>
          <a:lstStyle/>
          <a:p>
            <a:pPr>
              <a:lnSpc>
                <a:spcPct val="90000"/>
              </a:lnSpc>
            </a:pPr>
            <a:r>
              <a:rPr lang="en-US" sz="2000" dirty="0">
                <a:latin typeface="Times" charset="0"/>
                <a:ea typeface="ＭＳ Ｐゴシック" charset="0"/>
                <a:cs typeface="ＭＳ Ｐゴシック" charset="0"/>
              </a:rPr>
              <a:t>Launch </a:t>
            </a:r>
            <a:r>
              <a:rPr lang="ja-JP" altLang="en-US" sz="2000" dirty="0">
                <a:latin typeface="Times" charset="0"/>
                <a:ea typeface="ＭＳ Ｐゴシック" charset="0"/>
                <a:cs typeface="ＭＳ Ｐゴシック" charset="0"/>
              </a:rPr>
              <a:t>‘</a:t>
            </a:r>
            <a:r>
              <a:rPr lang="en-US" sz="2000" dirty="0" err="1">
                <a:latin typeface="Times" charset="0"/>
                <a:ea typeface="ＭＳ Ｐゴシック" charset="0"/>
                <a:cs typeface="ＭＳ Ｐゴシック" charset="0"/>
              </a:rPr>
              <a:t>vaporgui</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  (Desktop Icon:                ) </a:t>
            </a:r>
          </a:p>
          <a:p>
            <a:pPr>
              <a:lnSpc>
                <a:spcPct val="90000"/>
              </a:lnSpc>
            </a:pPr>
            <a:r>
              <a:rPr lang="en-US" sz="2000" dirty="0">
                <a:latin typeface="Times" charset="0"/>
                <a:ea typeface="ＭＳ Ｐゴシック" charset="0"/>
                <a:cs typeface="ＭＳ Ｐゴシック" charset="0"/>
              </a:rPr>
              <a:t>From Data menu: </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Import WRF-ARW output files into current session</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  select all (60) </a:t>
            </a:r>
            <a:r>
              <a:rPr lang="en-US" sz="2000" dirty="0" err="1" smtClean="0">
                <a:latin typeface="Times" charset="0"/>
                <a:ea typeface="ＭＳ Ｐゴシック" charset="0"/>
                <a:cs typeface="ＭＳ Ｐゴシック" charset="0"/>
              </a:rPr>
              <a:t>jangmi</a:t>
            </a:r>
            <a:r>
              <a:rPr lang="en-US" sz="2000" dirty="0" smtClean="0">
                <a:latin typeface="Times" charset="0"/>
                <a:ea typeface="ＭＳ Ｐゴシック" charset="0"/>
                <a:cs typeface="ＭＳ Ｐゴシック" charset="0"/>
              </a:rPr>
              <a:t> </a:t>
            </a:r>
            <a:r>
              <a:rPr lang="en-US" sz="2000" b="1" dirty="0" err="1" smtClean="0">
                <a:latin typeface="Times" charset="0"/>
                <a:ea typeface="ＭＳ Ｐゴシック" charset="0"/>
                <a:cs typeface="ＭＳ Ｐゴシック" charset="0"/>
              </a:rPr>
              <a:t>wrfout</a:t>
            </a:r>
            <a:r>
              <a:rPr lang="en-US" sz="2000" dirty="0">
                <a:latin typeface="Times" charset="0"/>
                <a:ea typeface="ＭＳ Ｐゴシック" charset="0"/>
                <a:cs typeface="ＭＳ Ｐゴシック" charset="0"/>
              </a:rPr>
              <a:t>* files to import</a:t>
            </a:r>
          </a:p>
          <a:p>
            <a:pPr>
              <a:lnSpc>
                <a:spcPct val="90000"/>
              </a:lnSpc>
              <a:buFontTx/>
              <a:buNone/>
            </a:pPr>
            <a:endParaRPr lang="en-US" dirty="0">
              <a:latin typeface="Times" charset="0"/>
              <a:ea typeface="ＭＳ Ｐゴシック" charset="0"/>
              <a:cs typeface="ＭＳ Ｐゴシック" charset="0"/>
            </a:endParaRPr>
          </a:p>
        </p:txBody>
      </p:sp>
      <p:pic>
        <p:nvPicPr>
          <p:cNvPr id="30725" name="Picture 7" descr="vapo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000" y="688975"/>
            <a:ext cx="955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slide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525" y="1800225"/>
            <a:ext cx="7523163"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A8D6FDD5-89BD-4A41-9C12-E20A6A0F164E}" type="slidenum">
              <a:rPr lang="en-US" sz="2800">
                <a:solidFill>
                  <a:srgbClr val="2D2DB9"/>
                </a:solidFill>
              </a:rPr>
              <a:pPr eaLnBrk="1" hangingPunct="1"/>
              <a:t>18</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reduction needed?</a:t>
            </a:r>
            <a:endParaRPr lang="en-US" dirty="0"/>
          </a:p>
        </p:txBody>
      </p:sp>
      <p:sp>
        <p:nvSpPr>
          <p:cNvPr id="3" name="Content Placeholder 2"/>
          <p:cNvSpPr>
            <a:spLocks noGrp="1"/>
          </p:cNvSpPr>
          <p:nvPr>
            <p:ph idx="1"/>
          </p:nvPr>
        </p:nvSpPr>
        <p:spPr/>
        <p:txBody>
          <a:bodyPr/>
          <a:lstStyle/>
          <a:p>
            <a:r>
              <a:rPr lang="en-US" dirty="0" smtClean="0"/>
              <a:t>If you did not download the entire set of 60 </a:t>
            </a:r>
            <a:r>
              <a:rPr lang="en-US" dirty="0" err="1" smtClean="0"/>
              <a:t>wrfout</a:t>
            </a:r>
            <a:r>
              <a:rPr lang="en-US" dirty="0" smtClean="0"/>
              <a:t> files, you can still use a much smaller Vapor Data Collection (VDC) for this tutorial. </a:t>
            </a:r>
          </a:p>
          <a:p>
            <a:r>
              <a:rPr lang="en-US" dirty="0" smtClean="0"/>
              <a:t>The </a:t>
            </a:r>
            <a:r>
              <a:rPr lang="en-US" dirty="0" err="1" smtClean="0"/>
              <a:t>jangmi_lowres.vdf</a:t>
            </a:r>
            <a:r>
              <a:rPr lang="en-US" dirty="0" smtClean="0"/>
              <a:t> file (and the associated directory </a:t>
            </a:r>
            <a:r>
              <a:rPr lang="en-US" dirty="0" err="1" smtClean="0"/>
              <a:t>jangmi_lowres_data</a:t>
            </a:r>
            <a:r>
              <a:rPr lang="en-US" dirty="0" smtClean="0"/>
              <a:t>) is a resolution-reduced version of the variables needed for this tutorial. </a:t>
            </a:r>
          </a:p>
          <a:p>
            <a:r>
              <a:rPr lang="en-US" dirty="0" smtClean="0"/>
              <a:t>Instead of using the “Import WRF-ARW files” capability, use “load a dataset into current session” and specify the </a:t>
            </a:r>
            <a:r>
              <a:rPr lang="en-US" dirty="0" err="1" smtClean="0"/>
              <a:t>jangmi_lowres.vdf</a:t>
            </a:r>
            <a:r>
              <a:rPr lang="en-US" dirty="0" smtClean="0"/>
              <a:t> file.</a:t>
            </a:r>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19</a:t>
            </a:fld>
            <a:endParaRPr lang="en-US"/>
          </a:p>
        </p:txBody>
      </p:sp>
    </p:spTree>
    <p:extLst>
      <p:ext uri="{BB962C8B-B14F-4D97-AF65-F5344CB8AC3E}">
        <p14:creationId xmlns:p14="http://schemas.microsoft.com/office/powerpoint/2010/main" val="21663983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2048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Tutorial Overview</a:t>
            </a:r>
          </a:p>
        </p:txBody>
      </p:sp>
      <p:sp>
        <p:nvSpPr>
          <p:cNvPr id="20484" name="Rectangle 3"/>
          <p:cNvSpPr>
            <a:spLocks noGrp="1" noChangeArrowheads="1"/>
          </p:cNvSpPr>
          <p:nvPr>
            <p:ph type="body" sz="half" idx="1"/>
          </p:nvPr>
        </p:nvSpPr>
        <p:spPr>
          <a:xfrm>
            <a:off x="1062038" y="1270000"/>
            <a:ext cx="7842250" cy="4908550"/>
          </a:xfrm>
        </p:spPr>
        <p:txBody>
          <a:bodyPr/>
          <a:lstStyle/>
          <a:p>
            <a:pPr>
              <a:buFontTx/>
              <a:buNone/>
            </a:pPr>
            <a:r>
              <a:rPr lang="en-US" dirty="0">
                <a:latin typeface="Times" charset="0"/>
                <a:ea typeface="ＭＳ Ｐゴシック" charset="0"/>
                <a:cs typeface="ＭＳ Ｐゴシック" charset="0"/>
              </a:rPr>
              <a:t>Purpose :  </a:t>
            </a:r>
            <a:r>
              <a:rPr lang="en-US" dirty="0" smtClean="0">
                <a:latin typeface="Times" charset="0"/>
                <a:ea typeface="ＭＳ Ｐゴシック" charset="0"/>
                <a:cs typeface="ＭＳ Ｐゴシック" charset="0"/>
              </a:rPr>
              <a:t>Demonstrate the use of VAPOR in </a:t>
            </a:r>
            <a:r>
              <a:rPr lang="en-US" i="1" dirty="0" smtClean="0">
                <a:latin typeface="Times" charset="0"/>
                <a:ea typeface="ＭＳ Ｐゴシック" charset="0"/>
                <a:cs typeface="ＭＳ Ｐゴシック" charset="0"/>
              </a:rPr>
              <a:t>interactively</a:t>
            </a:r>
            <a:r>
              <a:rPr lang="en-US" dirty="0" smtClean="0">
                <a:latin typeface="Times" charset="0"/>
                <a:ea typeface="ＭＳ Ｐゴシック" charset="0"/>
                <a:cs typeface="ＭＳ Ｐゴシック" charset="0"/>
              </a:rPr>
              <a:t> visualizing and animating earth science data</a:t>
            </a:r>
            <a:endParaRPr lang="en-US" dirty="0">
              <a:latin typeface="Times" charset="0"/>
              <a:ea typeface="ＭＳ Ｐゴシック" charset="0"/>
              <a:cs typeface="ＭＳ Ｐゴシック" charset="0"/>
            </a:endParaRPr>
          </a:p>
          <a:p>
            <a:pPr>
              <a:buFontTx/>
              <a:buNone/>
            </a:pPr>
            <a:r>
              <a:rPr lang="en-US" dirty="0">
                <a:latin typeface="Times" charset="0"/>
                <a:ea typeface="ＭＳ Ｐゴシック" charset="0"/>
                <a:cs typeface="ＭＳ Ｐゴシック" charset="0"/>
              </a:rPr>
              <a:t>Utilizing </a:t>
            </a:r>
            <a:r>
              <a:rPr lang="en-US" b="1" dirty="0">
                <a:latin typeface="Times" charset="0"/>
                <a:ea typeface="ＭＳ Ｐゴシック" charset="0"/>
                <a:cs typeface="ＭＳ Ｐゴシック" charset="0"/>
              </a:rPr>
              <a:t>VAPOR</a:t>
            </a:r>
            <a:r>
              <a:rPr lang="en-US" dirty="0">
                <a:latin typeface="Times" charset="0"/>
                <a:ea typeface="ＭＳ Ｐゴシック" charset="0"/>
                <a:cs typeface="ＭＳ Ｐゴシック" charset="0"/>
              </a:rPr>
              <a:t> (A visualization and analysis package developed at NCAR):  </a:t>
            </a:r>
          </a:p>
          <a:p>
            <a:pPr>
              <a:buFontTx/>
              <a:buNone/>
            </a:pPr>
            <a:r>
              <a:rPr lang="en-US" dirty="0" smtClean="0">
                <a:latin typeface="Times" charset="0"/>
                <a:ea typeface="ＭＳ Ｐゴシック" charset="0"/>
                <a:cs typeface="ＭＳ Ｐゴシック" charset="0"/>
              </a:rPr>
              <a:t>We shall demonstrate many of the useful capabilities of VAPOR, as applied to weather, ocean, and other models</a:t>
            </a:r>
            <a:endParaRPr lang="en-US" dirty="0">
              <a:latin typeface="Times" charset="0"/>
              <a:ea typeface="ＭＳ Ｐゴシック" charset="0"/>
              <a:cs typeface="ＭＳ Ｐゴシック" charset="0"/>
            </a:endParaRPr>
          </a:p>
          <a:p>
            <a:pPr>
              <a:buFontTx/>
              <a:buNone/>
            </a:pPr>
            <a:r>
              <a:rPr lang="en-US" dirty="0" smtClean="0">
                <a:latin typeface="Times" charset="0"/>
                <a:ea typeface="ＭＳ Ｐゴシック" charset="0"/>
                <a:cs typeface="ＭＳ Ｐゴシック" charset="0"/>
              </a:rPr>
              <a:t>Example data is provided so that you can repeat the visualizations on your own computer, by following the instructions in these PowerPoint slides.  Attendees are not expected to perform these visualizations during the tutorial!</a:t>
            </a:r>
          </a:p>
          <a:p>
            <a:pPr>
              <a:buFontTx/>
              <a:buNone/>
            </a:pPr>
            <a:r>
              <a:rPr lang="en-US" dirty="0" smtClean="0">
                <a:solidFill>
                  <a:srgbClr val="800000"/>
                </a:solidFill>
                <a:latin typeface="Times" charset="0"/>
                <a:ea typeface="ＭＳ Ｐゴシック" charset="0"/>
                <a:cs typeface="ＭＳ Ｐゴシック" charset="0"/>
              </a:rPr>
              <a:t>Please ask questions whenever you don’t understand what is being shown!</a:t>
            </a:r>
          </a:p>
        </p:txBody>
      </p:sp>
      <p:sp>
        <p:nvSpPr>
          <p:cNvPr id="2048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3E3C6434-95D4-6E4A-ACC2-7EEDC4043148}" type="slidenum">
              <a:rPr lang="en-US" sz="2800">
                <a:solidFill>
                  <a:srgbClr val="2D2DB9"/>
                </a:solidFill>
              </a:rPr>
              <a:pPr eaLnBrk="1" hangingPunct="1"/>
              <a:t>2</a:t>
            </a:fld>
            <a:endParaRPr lang="en-US" sz="2800" dirty="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32771" name="Rectangle 2"/>
          <p:cNvSpPr>
            <a:spLocks noGrp="1" noChangeArrowheads="1"/>
          </p:cNvSpPr>
          <p:nvPr>
            <p:ph type="title"/>
          </p:nvPr>
        </p:nvSpPr>
        <p:spPr>
          <a:xfrm>
            <a:off x="685800" y="76200"/>
            <a:ext cx="7772400" cy="674688"/>
          </a:xfrm>
        </p:spPr>
        <p:txBody>
          <a:bodyPr/>
          <a:lstStyle/>
          <a:p>
            <a:r>
              <a:rPr lang="en-US" sz="3200">
                <a:latin typeface="Times" charset="0"/>
                <a:ea typeface="ＭＳ Ｐゴシック" charset="0"/>
                <a:cs typeface="ＭＳ Ｐゴシック" charset="0"/>
              </a:rPr>
              <a:t>Set-up to visualize a WRF dataset (2)</a:t>
            </a:r>
          </a:p>
        </p:txBody>
      </p:sp>
      <p:sp>
        <p:nvSpPr>
          <p:cNvPr id="23556" name="Rectangle 3"/>
          <p:cNvSpPr>
            <a:spLocks noGrp="1" noChangeArrowheads="1"/>
          </p:cNvSpPr>
          <p:nvPr>
            <p:ph type="body" idx="1"/>
          </p:nvPr>
        </p:nvSpPr>
        <p:spPr>
          <a:xfrm>
            <a:off x="836613" y="731838"/>
            <a:ext cx="4235450" cy="5767387"/>
          </a:xfrm>
        </p:spPr>
        <p:txBody>
          <a:bodyPr/>
          <a:lstStyle/>
          <a:p>
            <a:pPr>
              <a:lnSpc>
                <a:spcPct val="90000"/>
              </a:lnSpc>
            </a:pPr>
            <a:r>
              <a:rPr lang="en-US" sz="2800">
                <a:latin typeface="Times" charset="0"/>
                <a:ea typeface="ＭＳ Ｐゴシック" charset="0"/>
                <a:cs typeface="ＭＳ Ｐゴシック" charset="0"/>
              </a:rPr>
              <a:t>From Edit menu, click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Edit Visualizer Features</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then:</a:t>
            </a:r>
          </a:p>
          <a:p>
            <a:pPr marL="914400" lvl="1" indent="-457200">
              <a:lnSpc>
                <a:spcPct val="90000"/>
              </a:lnSpc>
              <a:buFont typeface="Times" charset="0"/>
              <a:buAutoNum type="arabicPeriod"/>
            </a:pPr>
            <a:r>
              <a:rPr lang="en-US" sz="2400">
                <a:latin typeface="Times" charset="0"/>
                <a:ea typeface="ＭＳ Ｐゴシック" charset="0"/>
              </a:rPr>
              <a:t>Stretch Z by factor of 20,</a:t>
            </a:r>
          </a:p>
          <a:p>
            <a:pPr marL="914400" lvl="1" indent="-457200">
              <a:lnSpc>
                <a:spcPct val="90000"/>
              </a:lnSpc>
              <a:buFontTx/>
              <a:buNone/>
            </a:pPr>
            <a:r>
              <a:rPr lang="en-US" sz="2400">
                <a:latin typeface="Times" charset="0"/>
                <a:ea typeface="ＭＳ Ｐゴシック" charset="0"/>
              </a:rPr>
              <a:t>press &lt;enter&gt; to confirm value</a:t>
            </a:r>
          </a:p>
          <a:p>
            <a:pPr marL="914400" lvl="1" indent="-457200">
              <a:lnSpc>
                <a:spcPct val="90000"/>
              </a:lnSpc>
              <a:buFont typeface="Times" charset="0"/>
              <a:buAutoNum type="arabicPeriod" startAt="2"/>
            </a:pPr>
            <a:r>
              <a:rPr lang="en-US" sz="2400">
                <a:latin typeface="Times" charset="0"/>
                <a:ea typeface="ＭＳ Ｐゴシック" charset="0"/>
              </a:rPr>
              <a:t>Specify time annotation, </a:t>
            </a:r>
            <a:r>
              <a:rPr lang="ja-JP" altLang="en-US" sz="2400">
                <a:latin typeface="Times" charset="0"/>
                <a:ea typeface="ＭＳ Ｐゴシック" charset="0"/>
              </a:rPr>
              <a:t>“</a:t>
            </a:r>
            <a:r>
              <a:rPr lang="en-US" sz="2400">
                <a:latin typeface="Times" charset="0"/>
                <a:ea typeface="ＭＳ Ｐゴシック" charset="0"/>
              </a:rPr>
              <a:t>Date/Time stamp</a:t>
            </a:r>
            <a:r>
              <a:rPr lang="ja-JP" altLang="en-US" sz="2400">
                <a:latin typeface="Times" charset="0"/>
                <a:ea typeface="ＭＳ Ｐゴシック" charset="0"/>
              </a:rPr>
              <a:t>”</a:t>
            </a:r>
            <a:endParaRPr lang="en-US" sz="2400">
              <a:latin typeface="Times" charset="0"/>
              <a:ea typeface="ＭＳ Ｐゴシック" charset="0"/>
            </a:endParaRPr>
          </a:p>
          <a:p>
            <a:pPr marL="914400" lvl="1" indent="-457200">
              <a:lnSpc>
                <a:spcPct val="90000"/>
              </a:lnSpc>
              <a:buFont typeface="Times" charset="0"/>
              <a:buAutoNum type="arabicPeriod" startAt="2"/>
            </a:pPr>
            <a:r>
              <a:rPr lang="en-US" sz="2400">
                <a:latin typeface="Times" charset="0"/>
                <a:ea typeface="ＭＳ Ｐゴシック" charset="0"/>
              </a:rPr>
              <a:t>Click </a:t>
            </a:r>
            <a:r>
              <a:rPr lang="ja-JP" altLang="en-US" sz="2400">
                <a:latin typeface="Times" charset="0"/>
                <a:ea typeface="ＭＳ Ｐゴシック" charset="0"/>
              </a:rPr>
              <a:t>“</a:t>
            </a:r>
            <a:r>
              <a:rPr lang="en-US" sz="2400">
                <a:latin typeface="Times" charset="0"/>
                <a:ea typeface="ＭＳ Ｐゴシック" charset="0"/>
              </a:rPr>
              <a:t>OK</a:t>
            </a:r>
            <a:r>
              <a:rPr lang="ja-JP" altLang="en-US" sz="2400">
                <a:latin typeface="Times" charset="0"/>
                <a:ea typeface="ＭＳ Ｐゴシック" charset="0"/>
              </a:rPr>
              <a:t>”</a:t>
            </a:r>
            <a:endParaRPr lang="en-US" sz="2400">
              <a:latin typeface="Times" charset="0"/>
              <a:ea typeface="ＭＳ Ｐゴシック" charset="0"/>
            </a:endParaRPr>
          </a:p>
          <a:p>
            <a:pPr marL="914400" lvl="1" indent="-457200">
              <a:lnSpc>
                <a:spcPct val="90000"/>
              </a:lnSpc>
              <a:buFontTx/>
              <a:buNone/>
            </a:pPr>
            <a:endParaRPr lang="en-US">
              <a:latin typeface="Times" charset="0"/>
              <a:ea typeface="ＭＳ Ｐゴシック" charset="0"/>
            </a:endParaRPr>
          </a:p>
        </p:txBody>
      </p:sp>
      <p:sp>
        <p:nvSpPr>
          <p:cNvPr id="3277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611AD6AE-B56A-7949-A605-052B0CC331A3}" type="slidenum">
              <a:rPr lang="en-US" sz="2800">
                <a:solidFill>
                  <a:srgbClr val="2D2DB9"/>
                </a:solidFill>
              </a:rPr>
              <a:pPr eaLnBrk="1" hangingPunct="1"/>
              <a:t>20</a:t>
            </a:fld>
            <a:endParaRPr lang="en-US" sz="2800">
              <a:solidFill>
                <a:srgbClr val="2D2DB9"/>
              </a:solidFill>
            </a:endParaRPr>
          </a:p>
        </p:txBody>
      </p:sp>
      <p:pic>
        <p:nvPicPr>
          <p:cNvPr id="32774" name="Picture 6" descr="slide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6050" y="757238"/>
            <a:ext cx="3917950" cy="61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34819" name="Rectangle 2"/>
          <p:cNvSpPr>
            <a:spLocks noGrp="1" noChangeArrowheads="1"/>
          </p:cNvSpPr>
          <p:nvPr>
            <p:ph type="title"/>
          </p:nvPr>
        </p:nvSpPr>
        <p:spPr>
          <a:xfrm>
            <a:off x="685800" y="76200"/>
            <a:ext cx="7772400" cy="674688"/>
          </a:xfrm>
        </p:spPr>
        <p:txBody>
          <a:bodyPr/>
          <a:lstStyle/>
          <a:p>
            <a:r>
              <a:rPr lang="en-US" sz="3200">
                <a:latin typeface="Times" charset="0"/>
                <a:ea typeface="ＭＳ Ｐゴシック" charset="0"/>
                <a:cs typeface="ＭＳ Ｐゴシック" charset="0"/>
              </a:rPr>
              <a:t>Set-up to visualize a WRF dataset (3)</a:t>
            </a:r>
          </a:p>
        </p:txBody>
      </p:sp>
      <p:sp>
        <p:nvSpPr>
          <p:cNvPr id="24580" name="Rectangle 3"/>
          <p:cNvSpPr>
            <a:spLocks noGrp="1" noChangeArrowheads="1"/>
          </p:cNvSpPr>
          <p:nvPr>
            <p:ph type="body" idx="1"/>
          </p:nvPr>
        </p:nvSpPr>
        <p:spPr>
          <a:xfrm>
            <a:off x="685800" y="895350"/>
            <a:ext cx="7772400" cy="5767388"/>
          </a:xfrm>
        </p:spPr>
        <p:txBody>
          <a:bodyPr/>
          <a:lstStyle/>
          <a:p>
            <a:pPr>
              <a:lnSpc>
                <a:spcPct val="90000"/>
              </a:lnSpc>
            </a:pPr>
            <a:r>
              <a:rPr lang="en-US" dirty="0">
                <a:latin typeface="Times" charset="0"/>
                <a:ea typeface="ＭＳ Ｐゴシック" charset="0"/>
                <a:cs typeface="ＭＳ Ｐゴシック" charset="0"/>
              </a:rPr>
              <a:t>To include a terrain image:  Click on the </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Image</a:t>
            </a:r>
            <a:r>
              <a:rPr lang="ja-JP" altLang="en-US" dirty="0">
                <a:latin typeface="Times" charset="0"/>
                <a:ea typeface="ＭＳ Ｐゴシック" charset="0"/>
                <a:cs typeface="ＭＳ Ｐゴシック" charset="0"/>
              </a:rPr>
              <a:t>”</a:t>
            </a:r>
            <a:r>
              <a:rPr lang="en-US" dirty="0">
                <a:latin typeface="Times" charset="0"/>
                <a:ea typeface="ＭＳ Ｐゴシック" charset="0"/>
                <a:cs typeface="ＭＳ Ｐゴシック" charset="0"/>
              </a:rPr>
              <a:t> tab</a:t>
            </a:r>
          </a:p>
          <a:p>
            <a:pPr marL="914400" lvl="1" indent="-457200">
              <a:lnSpc>
                <a:spcPct val="90000"/>
              </a:lnSpc>
              <a:buFont typeface="Times" charset="0"/>
              <a:buAutoNum type="arabicPeriod"/>
            </a:pPr>
            <a:r>
              <a:rPr lang="en-US" dirty="0">
                <a:latin typeface="Times" charset="0"/>
                <a:ea typeface="ＭＳ Ｐゴシック" charset="0"/>
              </a:rPr>
              <a:t>Click </a:t>
            </a:r>
            <a:r>
              <a:rPr lang="ja-JP" altLang="en-US" dirty="0">
                <a:latin typeface="Times" charset="0"/>
                <a:ea typeface="ＭＳ Ｐゴシック" charset="0"/>
              </a:rPr>
              <a:t>“</a:t>
            </a:r>
            <a:r>
              <a:rPr lang="en-US" dirty="0">
                <a:latin typeface="Times" charset="0"/>
                <a:ea typeface="ＭＳ Ｐゴシック" charset="0"/>
              </a:rPr>
              <a:t>Select Image File</a:t>
            </a:r>
            <a:r>
              <a:rPr lang="ja-JP" altLang="en-US" dirty="0">
                <a:latin typeface="Times" charset="0"/>
                <a:ea typeface="ＭＳ Ｐゴシック" charset="0"/>
              </a:rPr>
              <a:t>”</a:t>
            </a:r>
            <a:r>
              <a:rPr lang="en-US" dirty="0">
                <a:latin typeface="Times" charset="0"/>
                <a:ea typeface="ＭＳ Ｐゴシック" charset="0"/>
              </a:rPr>
              <a:t> and choose </a:t>
            </a:r>
          </a:p>
          <a:p>
            <a:pPr marL="914400" lvl="1" indent="-457200">
              <a:lnSpc>
                <a:spcPct val="90000"/>
              </a:lnSpc>
              <a:buFontTx/>
              <a:buNone/>
            </a:pPr>
            <a:r>
              <a:rPr lang="ja-JP" altLang="en-US" dirty="0" smtClean="0">
                <a:latin typeface="Times" charset="0"/>
                <a:ea typeface="ＭＳ Ｐゴシック" charset="0"/>
              </a:rPr>
              <a:t>“</a:t>
            </a:r>
            <a:r>
              <a:rPr lang="en-US" b="1" dirty="0" err="1" smtClean="0">
                <a:latin typeface="Times" charset="0"/>
                <a:ea typeface="ＭＳ Ｐゴシック" charset="0"/>
              </a:rPr>
              <a:t>jangmi_terrain.tif</a:t>
            </a:r>
            <a:r>
              <a:rPr lang="ja-JP" altLang="en-US" dirty="0">
                <a:latin typeface="Times" charset="0"/>
                <a:ea typeface="ＭＳ Ｐゴシック" charset="0"/>
              </a:rPr>
              <a:t>”</a:t>
            </a:r>
            <a:r>
              <a:rPr lang="en-US" dirty="0">
                <a:latin typeface="Times" charset="0"/>
                <a:ea typeface="ＭＳ Ｐゴシック" charset="0"/>
              </a:rPr>
              <a:t> </a:t>
            </a:r>
          </a:p>
          <a:p>
            <a:pPr marL="914400" lvl="1" indent="-457200">
              <a:lnSpc>
                <a:spcPct val="90000"/>
              </a:lnSpc>
              <a:buFont typeface="Times" charset="0"/>
              <a:buAutoNum type="arabicPeriod" startAt="2"/>
            </a:pPr>
            <a:r>
              <a:rPr lang="en-US" dirty="0">
                <a:latin typeface="Times" charset="0"/>
                <a:ea typeface="ＭＳ Ｐゴシック" charset="0"/>
              </a:rPr>
              <a:t>Check </a:t>
            </a:r>
            <a:r>
              <a:rPr lang="ja-JP" altLang="en-US" dirty="0">
                <a:latin typeface="Times" charset="0"/>
                <a:ea typeface="ＭＳ Ｐゴシック" charset="0"/>
              </a:rPr>
              <a:t>“</a:t>
            </a:r>
            <a:r>
              <a:rPr lang="en-US" dirty="0">
                <a:latin typeface="Times" charset="0"/>
                <a:ea typeface="ＭＳ Ｐゴシック" charset="0"/>
              </a:rPr>
              <a:t>Apply image to terrain</a:t>
            </a:r>
            <a:r>
              <a:rPr lang="ja-JP" altLang="en-US" dirty="0">
                <a:latin typeface="Times" charset="0"/>
                <a:ea typeface="ＭＳ Ｐゴシック" charset="0"/>
              </a:rPr>
              <a:t>”</a:t>
            </a:r>
            <a:endParaRPr lang="en-US" dirty="0">
              <a:latin typeface="Times" charset="0"/>
              <a:ea typeface="ＭＳ Ｐゴシック" charset="0"/>
            </a:endParaRPr>
          </a:p>
          <a:p>
            <a:pPr marL="914400" lvl="1" indent="-457200">
              <a:lnSpc>
                <a:spcPct val="90000"/>
              </a:lnSpc>
              <a:buFont typeface="Times" charset="0"/>
              <a:buAutoNum type="arabicPeriod" startAt="2"/>
            </a:pPr>
            <a:r>
              <a:rPr lang="en-US" dirty="0">
                <a:latin typeface="Times" charset="0"/>
                <a:ea typeface="ＭＳ Ｐゴシック" charset="0"/>
              </a:rPr>
              <a:t>Check the </a:t>
            </a:r>
            <a:r>
              <a:rPr lang="ja-JP" altLang="en-US" dirty="0">
                <a:latin typeface="Times" charset="0"/>
                <a:ea typeface="ＭＳ Ｐゴシック" charset="0"/>
              </a:rPr>
              <a:t>“</a:t>
            </a:r>
            <a:r>
              <a:rPr lang="en-US" dirty="0">
                <a:latin typeface="Times" charset="0"/>
                <a:ea typeface="ＭＳ Ｐゴシック" charset="0"/>
              </a:rPr>
              <a:t>Instance: 1</a:t>
            </a:r>
            <a:r>
              <a:rPr lang="ja-JP" altLang="en-US" dirty="0">
                <a:latin typeface="Times" charset="0"/>
                <a:ea typeface="ＭＳ Ｐゴシック" charset="0"/>
              </a:rPr>
              <a:t>”</a:t>
            </a:r>
            <a:r>
              <a:rPr lang="en-US" dirty="0">
                <a:latin typeface="Times" charset="0"/>
                <a:ea typeface="ＭＳ Ｐゴシック" charset="0"/>
              </a:rPr>
              <a:t> checkbox at the top of the Image tab to view the terrain image.</a:t>
            </a:r>
          </a:p>
          <a:p>
            <a:pPr marL="914400" lvl="1" indent="-457200">
              <a:lnSpc>
                <a:spcPct val="90000"/>
              </a:lnSpc>
              <a:buFontTx/>
              <a:buNone/>
            </a:pPr>
            <a:endParaRPr lang="en-US" dirty="0">
              <a:latin typeface="Times" charset="0"/>
              <a:ea typeface="ＭＳ Ｐゴシック" charset="0"/>
            </a:endParaRPr>
          </a:p>
        </p:txBody>
      </p:sp>
      <p:sp>
        <p:nvSpPr>
          <p:cNvPr id="34821" name="Slide Number Placeholder 5"/>
          <p:cNvSpPr>
            <a:spLocks noGrp="1"/>
          </p:cNvSpPr>
          <p:nvPr>
            <p:ph type="sldNum" sz="quarter" idx="11"/>
          </p:nvPr>
        </p:nvSpPr>
        <p:spPr bwMode="auto">
          <a:xfrm>
            <a:off x="522288" y="6323013"/>
            <a:ext cx="649287" cy="534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D15C6531-E927-6743-AF07-D22AC32F3CC1}" type="slidenum">
              <a:rPr lang="en-US" sz="2800">
                <a:solidFill>
                  <a:srgbClr val="2D2DB9"/>
                </a:solidFill>
              </a:rPr>
              <a:pPr eaLnBrk="1" hangingPunct="1"/>
              <a:t>21</a:t>
            </a:fld>
            <a:endParaRPr lang="en-US" sz="2800">
              <a:solidFill>
                <a:srgbClr val="2D2DB9"/>
              </a:solidFill>
            </a:endParaRPr>
          </a:p>
        </p:txBody>
      </p:sp>
      <p:pic>
        <p:nvPicPr>
          <p:cNvPr id="34822" name="Picture 6" descr="slide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550" y="2951163"/>
            <a:ext cx="8045450"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36867" name="Rectangle 2"/>
          <p:cNvSpPr>
            <a:spLocks noGrp="1" noChangeArrowheads="1"/>
          </p:cNvSpPr>
          <p:nvPr>
            <p:ph type="title"/>
          </p:nvPr>
        </p:nvSpPr>
        <p:spPr>
          <a:xfrm>
            <a:off x="685800" y="76200"/>
            <a:ext cx="7772400" cy="674688"/>
          </a:xfrm>
        </p:spPr>
        <p:txBody>
          <a:bodyPr/>
          <a:lstStyle/>
          <a:p>
            <a:r>
              <a:rPr lang="en-US">
                <a:latin typeface="Times" charset="0"/>
                <a:ea typeface="ＭＳ Ｐゴシック" charset="0"/>
                <a:cs typeface="ＭＳ Ｐゴシック" charset="0"/>
              </a:rPr>
              <a:t>Ways to Control the 3D Scene</a:t>
            </a:r>
          </a:p>
        </p:txBody>
      </p:sp>
      <p:sp>
        <p:nvSpPr>
          <p:cNvPr id="36868" name="Rectangle 3"/>
          <p:cNvSpPr>
            <a:spLocks noGrp="1" noChangeArrowheads="1"/>
          </p:cNvSpPr>
          <p:nvPr>
            <p:ph type="body" idx="1"/>
          </p:nvPr>
        </p:nvSpPr>
        <p:spPr>
          <a:xfrm>
            <a:off x="685800" y="1049338"/>
            <a:ext cx="7772400" cy="5613400"/>
          </a:xfrm>
        </p:spPr>
        <p:txBody>
          <a:bodyPr/>
          <a:lstStyle/>
          <a:p>
            <a:pPr>
              <a:lnSpc>
                <a:spcPct val="90000"/>
              </a:lnSpc>
            </a:pPr>
            <a:r>
              <a:rPr lang="en-US" sz="2800">
                <a:latin typeface="Times" charset="0"/>
                <a:ea typeface="ＭＳ Ｐゴシック" charset="0"/>
                <a:cs typeface="ＭＳ Ｐゴシック" charset="0"/>
              </a:rPr>
              <a:t>To navigate:  Rotate, Zoom in, Translate by dragging in the scene with left, right and middle mouse buttons.  </a:t>
            </a:r>
          </a:p>
          <a:p>
            <a:pPr>
              <a:lnSpc>
                <a:spcPct val="90000"/>
              </a:lnSpc>
              <a:buFont typeface="Times" charset="0"/>
              <a:buAutoNum type="arabicPeriod"/>
            </a:pPr>
            <a:r>
              <a:rPr lang="en-US" sz="2800">
                <a:latin typeface="Times" charset="0"/>
                <a:ea typeface="ＭＳ Ｐゴシック" charset="0"/>
                <a:cs typeface="ＭＳ Ｐゴシック" charset="0"/>
              </a:rPr>
              <a:t>Click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Home</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icon (      ) to return to starting viewpoint</a:t>
            </a:r>
          </a:p>
          <a:p>
            <a:pPr>
              <a:lnSpc>
                <a:spcPct val="90000"/>
              </a:lnSpc>
              <a:buFont typeface="Times" charset="0"/>
              <a:buAutoNum type="arabicPeriod"/>
            </a:pPr>
            <a:r>
              <a:rPr lang="en-US" sz="2800">
                <a:latin typeface="Times" charset="0"/>
                <a:ea typeface="ＭＳ Ｐゴシック" charset="0"/>
                <a:cs typeface="ＭＳ Ｐゴシック" charset="0"/>
              </a:rPr>
              <a:t>Click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Eye</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icon (    ) to see full domain</a:t>
            </a:r>
          </a:p>
          <a:p>
            <a:pPr>
              <a:lnSpc>
                <a:spcPct val="90000"/>
              </a:lnSpc>
              <a:buFont typeface="Times" charset="0"/>
              <a:buAutoNum type="arabicPeriod"/>
            </a:pPr>
            <a:r>
              <a:rPr lang="en-US" sz="2800">
                <a:latin typeface="Times" charset="0"/>
                <a:ea typeface="ＭＳ Ｐゴシック" charset="0"/>
                <a:cs typeface="ＭＳ Ｐゴシック" charset="0"/>
              </a:rPr>
              <a:t>Use Edit→Undo if you make a mistake</a:t>
            </a:r>
          </a:p>
          <a:p>
            <a:pPr>
              <a:lnSpc>
                <a:spcPct val="90000"/>
              </a:lnSpc>
              <a:buFont typeface="Times" charset="0"/>
              <a:buAutoNum type="arabicPeriod"/>
            </a:pPr>
            <a:r>
              <a:rPr lang="en-US" sz="2800">
                <a:latin typeface="Times" charset="0"/>
                <a:ea typeface="ＭＳ Ｐゴシック" charset="0"/>
                <a:cs typeface="ＭＳ Ｐゴシック" charset="0"/>
              </a:rPr>
              <a:t>Use the VCR controls at the top left of the window to animate through time (see where the WRF d02 domain is positioned over time)</a:t>
            </a:r>
          </a:p>
          <a:p>
            <a:pPr>
              <a:lnSpc>
                <a:spcPct val="90000"/>
              </a:lnSpc>
            </a:pPr>
            <a:r>
              <a:rPr lang="en-US" sz="2800">
                <a:latin typeface="Times" charset="0"/>
                <a:ea typeface="ＭＳ Ｐゴシック" charset="0"/>
                <a:cs typeface="ＭＳ Ｐゴシック" charset="0"/>
              </a:rPr>
              <a:t>When you type in values, be sure to press &lt;enter&gt; to confirm the values.</a:t>
            </a:r>
          </a:p>
          <a:p>
            <a:pPr>
              <a:lnSpc>
                <a:spcPct val="90000"/>
              </a:lnSpc>
            </a:pPr>
            <a:endParaRPr lang="en-US" sz="2000">
              <a:latin typeface="Times" charset="0"/>
              <a:ea typeface="ＭＳ Ｐゴシック" charset="0"/>
              <a:cs typeface="ＭＳ Ｐゴシック" charset="0"/>
            </a:endParaRPr>
          </a:p>
        </p:txBody>
      </p:sp>
      <p:pic>
        <p:nvPicPr>
          <p:cNvPr id="36869" name="Picture 4" descr="hom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525" y="2309813"/>
            <a:ext cx="5381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descr="ey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6975" y="3198813"/>
            <a:ext cx="420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E5F063DA-4DDD-5141-B674-9408904E4D9C}" type="slidenum">
              <a:rPr lang="en-US" sz="2800">
                <a:solidFill>
                  <a:srgbClr val="2D2DB9"/>
                </a:solidFill>
              </a:rPr>
              <a:pPr eaLnBrk="1" hangingPunct="1"/>
              <a:t>22</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Times" charset="0"/>
                <a:ea typeface="ＭＳ Ｐゴシック" charset="0"/>
                <a:cs typeface="ＭＳ Ｐゴシック" charset="0"/>
              </a:rPr>
              <a:t>Navigation tools in VAPOR GUI</a:t>
            </a:r>
          </a:p>
        </p:txBody>
      </p:sp>
      <p:sp>
        <p:nvSpPr>
          <p:cNvPr id="3891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3891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F9BB1C3-9D68-4E4E-8506-03DF25FEA9B4}" type="slidenum">
              <a:rPr lang="en-US" sz="2800">
                <a:solidFill>
                  <a:srgbClr val="2D2DB9"/>
                </a:solidFill>
              </a:rPr>
              <a:pPr eaLnBrk="1" hangingPunct="1"/>
              <a:t>23</a:t>
            </a:fld>
            <a:endParaRPr lang="en-US" sz="2800">
              <a:solidFill>
                <a:srgbClr val="2D2DB9"/>
              </a:solidFill>
            </a:endParaRPr>
          </a:p>
        </p:txBody>
      </p:sp>
      <p:pic>
        <p:nvPicPr>
          <p:cNvPr id="38918" name="Picture 6" descr="slide1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13" y="922338"/>
            <a:ext cx="80391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40963" name="Rectangle 2"/>
          <p:cNvSpPr>
            <a:spLocks noGrp="1" noChangeArrowheads="1"/>
          </p:cNvSpPr>
          <p:nvPr>
            <p:ph type="title"/>
          </p:nvPr>
        </p:nvSpPr>
        <p:spPr>
          <a:xfrm>
            <a:off x="608013" y="0"/>
            <a:ext cx="7772400" cy="847725"/>
          </a:xfrm>
        </p:spPr>
        <p:txBody>
          <a:bodyPr/>
          <a:lstStyle/>
          <a:p>
            <a:r>
              <a:rPr lang="en-US">
                <a:latin typeface="Times" charset="0"/>
                <a:ea typeface="ＭＳ Ｐゴシック" charset="0"/>
                <a:cs typeface="ＭＳ Ｐゴシック" charset="0"/>
              </a:rPr>
              <a:t>Volume Visualization of QCLOUD</a:t>
            </a:r>
          </a:p>
        </p:txBody>
      </p:sp>
      <p:sp>
        <p:nvSpPr>
          <p:cNvPr id="40964" name="Rectangle 3"/>
          <p:cNvSpPr>
            <a:spLocks noGrp="1" noChangeArrowheads="1"/>
          </p:cNvSpPr>
          <p:nvPr>
            <p:ph type="body" sz="half" idx="1"/>
          </p:nvPr>
        </p:nvSpPr>
        <p:spPr>
          <a:xfrm>
            <a:off x="685800" y="719138"/>
            <a:ext cx="8062913" cy="2120900"/>
          </a:xfrm>
        </p:spPr>
        <p:txBody>
          <a:bodyPr/>
          <a:lstStyle/>
          <a:p>
            <a:pPr>
              <a:lnSpc>
                <a:spcPct val="90000"/>
              </a:lnSpc>
              <a:buFont typeface="Times" charset="0"/>
              <a:buAutoNum type="arabicPeriod"/>
            </a:pPr>
            <a:r>
              <a:rPr lang="en-US" sz="1800" dirty="0">
                <a:latin typeface="Times" charset="0"/>
                <a:ea typeface="ＭＳ Ｐゴシック" charset="0"/>
                <a:cs typeface="ＭＳ Ｐゴシック" charset="0"/>
              </a:rPr>
              <a:t>Using VCR control, type in time step 34, press enter.</a:t>
            </a:r>
          </a:p>
          <a:p>
            <a:pPr>
              <a:lnSpc>
                <a:spcPct val="90000"/>
              </a:lnSpc>
              <a:buFont typeface="Times" charset="0"/>
              <a:buAutoNum type="arabicPeriod"/>
            </a:pPr>
            <a:r>
              <a:rPr lang="en-US" sz="1800" dirty="0">
                <a:latin typeface="Times" charset="0"/>
                <a:ea typeface="ＭＳ Ｐゴシック" charset="0"/>
                <a:cs typeface="ＭＳ Ｐゴシック" charset="0"/>
              </a:rPr>
              <a:t>Click the </a:t>
            </a:r>
            <a:r>
              <a:rPr lang="ja-JP" altLang="en-US" sz="1800">
                <a:latin typeface="Times" charset="0"/>
                <a:ea typeface="ＭＳ Ｐゴシック" charset="0"/>
                <a:cs typeface="ＭＳ Ｐゴシック" charset="0"/>
              </a:rPr>
              <a:t>“</a:t>
            </a:r>
            <a:r>
              <a:rPr lang="en-US" sz="1800" dirty="0">
                <a:latin typeface="Times" charset="0"/>
                <a:ea typeface="ＭＳ Ｐゴシック" charset="0"/>
                <a:cs typeface="ＭＳ Ｐゴシック" charset="0"/>
              </a:rPr>
              <a:t>wheel</a:t>
            </a:r>
            <a:r>
              <a:rPr lang="ja-JP" altLang="en-US" sz="1800">
                <a:latin typeface="Times" charset="0"/>
                <a:ea typeface="ＭＳ Ｐゴシック" charset="0"/>
                <a:cs typeface="ＭＳ Ｐゴシック" charset="0"/>
              </a:rPr>
              <a:t>”</a:t>
            </a:r>
            <a:r>
              <a:rPr lang="en-US" sz="1800" dirty="0">
                <a:latin typeface="Times" charset="0"/>
                <a:ea typeface="ＭＳ Ｐゴシック" charset="0"/>
                <a:cs typeface="ＭＳ Ｐゴシック" charset="0"/>
              </a:rPr>
              <a:t> icon (      ) to set navigation mode</a:t>
            </a:r>
          </a:p>
          <a:p>
            <a:pPr>
              <a:lnSpc>
                <a:spcPct val="90000"/>
              </a:lnSpc>
              <a:buFont typeface="Times" charset="0"/>
              <a:buAutoNum type="arabicPeriod"/>
            </a:pPr>
            <a:r>
              <a:rPr lang="en-US" sz="1800" dirty="0">
                <a:latin typeface="Times" charset="0"/>
                <a:ea typeface="ＭＳ Ｐゴシック" charset="0"/>
                <a:cs typeface="ＭＳ Ｐゴシック" charset="0"/>
              </a:rPr>
              <a:t>Select DVR panel (direct volume rendering)</a:t>
            </a:r>
          </a:p>
          <a:p>
            <a:pPr>
              <a:lnSpc>
                <a:spcPct val="90000"/>
              </a:lnSpc>
              <a:buFont typeface="Times" charset="0"/>
              <a:buAutoNum type="arabicPeriod"/>
            </a:pPr>
            <a:r>
              <a:rPr lang="en-US" sz="1800" dirty="0">
                <a:latin typeface="Times" charset="0"/>
                <a:ea typeface="ＭＳ Ｐゴシック" charset="0"/>
                <a:cs typeface="ＭＳ Ｐゴシック" charset="0"/>
              </a:rPr>
              <a:t>Select variable </a:t>
            </a:r>
            <a:r>
              <a:rPr lang="ja-JP" altLang="en-US" sz="1800">
                <a:latin typeface="Times" charset="0"/>
                <a:ea typeface="ＭＳ Ｐゴシック" charset="0"/>
                <a:cs typeface="ＭＳ Ｐゴシック" charset="0"/>
              </a:rPr>
              <a:t>“</a:t>
            </a:r>
            <a:r>
              <a:rPr lang="en-US" sz="1800" dirty="0">
                <a:latin typeface="Times" charset="0"/>
                <a:ea typeface="ＭＳ Ｐゴシック" charset="0"/>
                <a:cs typeface="ＭＳ Ｐゴシック" charset="0"/>
              </a:rPr>
              <a:t>QCLOUD</a:t>
            </a:r>
            <a:r>
              <a:rPr lang="ja-JP" altLang="en-US" sz="1800">
                <a:latin typeface="Times" charset="0"/>
                <a:ea typeface="ＭＳ Ｐゴシック" charset="0"/>
                <a:cs typeface="ＭＳ Ｐゴシック" charset="0"/>
              </a:rPr>
              <a:t>”</a:t>
            </a:r>
            <a:r>
              <a:rPr lang="en-US" sz="1800" dirty="0">
                <a:latin typeface="Times" charset="0"/>
                <a:ea typeface="ＭＳ Ｐゴシック" charset="0"/>
                <a:cs typeface="ＭＳ Ｐゴシック" charset="0"/>
              </a:rPr>
              <a:t> (cloud water mixing ratio)</a:t>
            </a:r>
          </a:p>
          <a:p>
            <a:pPr>
              <a:lnSpc>
                <a:spcPct val="90000"/>
              </a:lnSpc>
              <a:buFont typeface="Times" charset="0"/>
              <a:buAutoNum type="arabicPeriod"/>
            </a:pPr>
            <a:r>
              <a:rPr lang="en-US" sz="1800" dirty="0">
                <a:latin typeface="Times" charset="0"/>
                <a:ea typeface="ＭＳ Ｐゴシック" charset="0"/>
                <a:cs typeface="ＭＳ Ｐゴシック" charset="0"/>
              </a:rPr>
              <a:t>Check </a:t>
            </a:r>
            <a:r>
              <a:rPr lang="ja-JP" altLang="en-US" sz="1800">
                <a:latin typeface="Times" charset="0"/>
                <a:ea typeface="ＭＳ Ｐゴシック" charset="0"/>
                <a:cs typeface="ＭＳ Ｐゴシック" charset="0"/>
              </a:rPr>
              <a:t>“</a:t>
            </a:r>
            <a:r>
              <a:rPr lang="en-US" sz="1800" dirty="0">
                <a:latin typeface="Times" charset="0"/>
                <a:ea typeface="ＭＳ Ｐゴシック" charset="0"/>
                <a:cs typeface="ＭＳ Ｐゴシック" charset="0"/>
              </a:rPr>
              <a:t>Instance:1</a:t>
            </a:r>
            <a:r>
              <a:rPr lang="ja-JP" altLang="en-US" sz="1800">
                <a:latin typeface="Times" charset="0"/>
                <a:ea typeface="ＭＳ Ｐゴシック" charset="0"/>
                <a:cs typeface="ＭＳ Ｐゴシック" charset="0"/>
              </a:rPr>
              <a:t>”</a:t>
            </a:r>
            <a:r>
              <a:rPr lang="en-US" sz="1800" dirty="0">
                <a:latin typeface="Times" charset="0"/>
                <a:ea typeface="ＭＳ Ｐゴシック" charset="0"/>
                <a:cs typeface="ＭＳ Ｐゴシック" charset="0"/>
              </a:rPr>
              <a:t> to enable volume </a:t>
            </a:r>
            <a:r>
              <a:rPr lang="en-US" sz="1800" dirty="0" smtClean="0">
                <a:latin typeface="Times" charset="0"/>
                <a:ea typeface="ＭＳ Ｐゴシック" charset="0"/>
                <a:cs typeface="ＭＳ Ｐゴシック" charset="0"/>
              </a:rPr>
              <a:t>rendering</a:t>
            </a:r>
          </a:p>
          <a:p>
            <a:pPr>
              <a:lnSpc>
                <a:spcPct val="90000"/>
              </a:lnSpc>
              <a:buFont typeface="Times" charset="0"/>
              <a:buAutoNum type="arabicPeriod"/>
            </a:pPr>
            <a:r>
              <a:rPr lang="en-US" sz="1800" dirty="0" smtClean="0">
                <a:latin typeface="Times" charset="0"/>
                <a:ea typeface="ＭＳ Ｐゴシック" charset="0"/>
                <a:cs typeface="ＭＳ Ｐゴシック" charset="0"/>
              </a:rPr>
              <a:t>Note: May need to click “Fit Data” to get correct bounds on Mac</a:t>
            </a:r>
            <a:endParaRPr lang="en-US" sz="1800" dirty="0">
              <a:latin typeface="Times" charset="0"/>
              <a:ea typeface="ＭＳ Ｐゴシック" charset="0"/>
              <a:cs typeface="ＭＳ Ｐゴシック" charset="0"/>
            </a:endParaRPr>
          </a:p>
        </p:txBody>
      </p:sp>
      <p:pic>
        <p:nvPicPr>
          <p:cNvPr id="40966" name="Picture 8" descr="whee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5813" y="1057275"/>
            <a:ext cx="36036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D4AF593-3A5F-0745-9D99-E29F57120575}" type="slidenum">
              <a:rPr lang="en-US" sz="2800">
                <a:solidFill>
                  <a:srgbClr val="2D2DB9"/>
                </a:solidFill>
              </a:rPr>
              <a:pPr eaLnBrk="1" hangingPunct="1"/>
              <a:t>24</a:t>
            </a:fld>
            <a:endParaRPr lang="en-US" sz="2800">
              <a:solidFill>
                <a:srgbClr val="2D2DB9"/>
              </a:solidFill>
            </a:endParaRPr>
          </a:p>
        </p:txBody>
      </p:sp>
      <p:pic>
        <p:nvPicPr>
          <p:cNvPr id="40968" name="Picture 8" descr="slide1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868" y="2698750"/>
            <a:ext cx="6981825"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4301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Volume Visualization: Edit Transfer function (1)</a:t>
            </a:r>
          </a:p>
        </p:txBody>
      </p:sp>
      <p:sp>
        <p:nvSpPr>
          <p:cNvPr id="43012" name="Rectangle 3"/>
          <p:cNvSpPr>
            <a:spLocks noGrp="1" noChangeArrowheads="1"/>
          </p:cNvSpPr>
          <p:nvPr>
            <p:ph type="body" sz="half" idx="1"/>
          </p:nvPr>
        </p:nvSpPr>
        <p:spPr>
          <a:xfrm>
            <a:off x="685800" y="1063625"/>
            <a:ext cx="4632325" cy="5260975"/>
          </a:xfrm>
        </p:spPr>
        <p:txBody>
          <a:bodyPr/>
          <a:lstStyle/>
          <a:p>
            <a:pPr marL="457200" indent="-457200">
              <a:buFont typeface="Times" charset="0"/>
              <a:buAutoNum type="arabicPeriod"/>
            </a:pPr>
            <a:r>
              <a:rPr lang="en-US">
                <a:latin typeface="Times" charset="0"/>
                <a:ea typeface="ＭＳ Ｐゴシック" charset="0"/>
                <a:cs typeface="ＭＳ Ｐゴシック" charset="0"/>
              </a:rPr>
              <a:t>Click </a:t>
            </a:r>
            <a:r>
              <a:rPr lang="ja-JP" altLang="en-US">
                <a:latin typeface="Times" charset="0"/>
                <a:ea typeface="ＭＳ Ｐゴシック" charset="0"/>
                <a:cs typeface="ＭＳ Ｐゴシック" charset="0"/>
              </a:rPr>
              <a:t>“</a:t>
            </a:r>
            <a:r>
              <a:rPr lang="en-US">
                <a:latin typeface="Times" charset="0"/>
                <a:ea typeface="ＭＳ Ｐゴシック" charset="0"/>
                <a:cs typeface="ＭＳ Ｐゴシック" charset="0"/>
              </a:rPr>
              <a:t>Histo</a:t>
            </a:r>
            <a:r>
              <a:rPr lang="ja-JP" altLang="en-US">
                <a:latin typeface="Times" charset="0"/>
                <a:ea typeface="ＭＳ Ｐゴシック" charset="0"/>
                <a:cs typeface="ＭＳ Ｐゴシック" charset="0"/>
              </a:rPr>
              <a:t>”</a:t>
            </a:r>
            <a:r>
              <a:rPr lang="en-US">
                <a:latin typeface="Times" charset="0"/>
                <a:ea typeface="ＭＳ Ｐゴシック" charset="0"/>
                <a:cs typeface="ＭＳ Ｐゴシック" charset="0"/>
              </a:rPr>
              <a:t> to see histogram of data values of QCLOUD at current timestep</a:t>
            </a:r>
          </a:p>
          <a:p>
            <a:pPr marL="457200" indent="-457200">
              <a:buFont typeface="Times" charset="0"/>
              <a:buAutoNum type="arabicPeriod"/>
            </a:pPr>
            <a:r>
              <a:rPr lang="en-US">
                <a:latin typeface="Times" charset="0"/>
                <a:ea typeface="ＭＳ Ｐゴシック" charset="0"/>
                <a:cs typeface="ＭＳ Ｐゴシック" charset="0"/>
              </a:rPr>
              <a:t>To make the clouds white, set 4 color control points to white</a:t>
            </a:r>
          </a:p>
          <a:p>
            <a:pPr lvl="1"/>
            <a:r>
              <a:rPr lang="en-US" sz="2400">
                <a:latin typeface="Times" charset="0"/>
                <a:ea typeface="ＭＳ Ｐゴシック" charset="0"/>
              </a:rPr>
              <a:t>Either select/edit with right mouse button, or</a:t>
            </a:r>
          </a:p>
          <a:p>
            <a:pPr lvl="1"/>
            <a:r>
              <a:rPr lang="en-US" sz="2400">
                <a:latin typeface="Times" charset="0"/>
                <a:ea typeface="ＭＳ Ｐゴシック" charset="0"/>
              </a:rPr>
              <a:t>Select point and then choose white color in color selector.</a:t>
            </a:r>
          </a:p>
          <a:p>
            <a:pPr marL="457200" indent="-457200">
              <a:buFontTx/>
              <a:buNone/>
            </a:pPr>
            <a:endParaRPr lang="en-US" sz="2000">
              <a:latin typeface="Times" charset="0"/>
              <a:ea typeface="ＭＳ Ｐゴシック" charset="0"/>
              <a:cs typeface="ＭＳ Ｐゴシック" charset="0"/>
            </a:endParaRPr>
          </a:p>
        </p:txBody>
      </p:sp>
      <p:sp>
        <p:nvSpPr>
          <p:cNvPr id="43014"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F8A72064-4DB1-BA4C-9210-6A8EAA98504A}" type="slidenum">
              <a:rPr lang="en-US" sz="2800">
                <a:solidFill>
                  <a:srgbClr val="2D2DB9"/>
                </a:solidFill>
              </a:rPr>
              <a:pPr eaLnBrk="1" hangingPunct="1"/>
              <a:t>25</a:t>
            </a:fld>
            <a:endParaRPr lang="en-US" sz="2800">
              <a:solidFill>
                <a:srgbClr val="2D2DB9"/>
              </a:solidFill>
            </a:endParaRPr>
          </a:p>
        </p:txBody>
      </p:sp>
      <p:pic>
        <p:nvPicPr>
          <p:cNvPr id="43015" name="Picture 7" descr="slide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788" y="973138"/>
            <a:ext cx="3478212" cy="588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4505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Volume Visualization: Edit Transfer function (2)</a:t>
            </a:r>
          </a:p>
        </p:txBody>
      </p:sp>
      <p:sp>
        <p:nvSpPr>
          <p:cNvPr id="45060" name="Rectangle 3"/>
          <p:cNvSpPr>
            <a:spLocks noGrp="1" noChangeArrowheads="1"/>
          </p:cNvSpPr>
          <p:nvPr>
            <p:ph type="body" sz="half" idx="1"/>
          </p:nvPr>
        </p:nvSpPr>
        <p:spPr>
          <a:xfrm>
            <a:off x="685800" y="1063625"/>
            <a:ext cx="4632325" cy="5260975"/>
          </a:xfrm>
        </p:spPr>
        <p:txBody>
          <a:bodyPr/>
          <a:lstStyle/>
          <a:p>
            <a:pPr>
              <a:defRPr/>
            </a:pPr>
            <a:r>
              <a:rPr lang="en-US" dirty="0"/>
              <a:t>To edit the transparency:</a:t>
            </a:r>
          </a:p>
          <a:p>
            <a:pPr marL="914400" lvl="1" indent="-457200">
              <a:buFont typeface="Times" charset="0"/>
              <a:buAutoNum type="arabicPeriod"/>
              <a:defRPr/>
            </a:pPr>
            <a:r>
              <a:rPr lang="en-US" dirty="0"/>
              <a:t>Drag the 2</a:t>
            </a:r>
            <a:r>
              <a:rPr lang="en-US" baseline="30000" dirty="0"/>
              <a:t>nd</a:t>
            </a:r>
            <a:r>
              <a:rPr lang="en-US" dirty="0"/>
              <a:t> control point down to make the  lower values more transparent</a:t>
            </a:r>
          </a:p>
          <a:p>
            <a:pPr marL="914400" lvl="1" indent="-457200">
              <a:buFont typeface="Times" charset="0"/>
              <a:buAutoNum type="arabicPeriod"/>
              <a:defRPr/>
            </a:pPr>
            <a:r>
              <a:rPr lang="en-US" dirty="0"/>
              <a:t>Use slider on the right to control overall transparency.</a:t>
            </a:r>
          </a:p>
          <a:p>
            <a:pPr marL="457200" indent="-457200">
              <a:buFont typeface="+mj-lt"/>
              <a:buAutoNum type="arabicPeriod" startAt="3"/>
              <a:defRPr/>
            </a:pPr>
            <a:r>
              <a:rPr lang="en-US" dirty="0"/>
              <a:t>Click the play button “►” to animate the clouds associated with the typhoon.</a:t>
            </a:r>
          </a:p>
        </p:txBody>
      </p:sp>
      <p:sp>
        <p:nvSpPr>
          <p:cNvPr id="45062"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EF288BF3-2136-424C-A359-08322371DE5E}" type="slidenum">
              <a:rPr lang="en-US" sz="2800">
                <a:solidFill>
                  <a:srgbClr val="2D2DB9"/>
                </a:solidFill>
              </a:rPr>
              <a:pPr eaLnBrk="1" hangingPunct="1"/>
              <a:t>26</a:t>
            </a:fld>
            <a:endParaRPr lang="en-US" sz="2800">
              <a:solidFill>
                <a:srgbClr val="2D2DB9"/>
              </a:solidFill>
            </a:endParaRPr>
          </a:p>
        </p:txBody>
      </p:sp>
      <p:pic>
        <p:nvPicPr>
          <p:cNvPr id="45063" name="Picture 7" descr="slide1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5950" y="881063"/>
            <a:ext cx="344805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4710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Visualization of typhoon: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QCLOUD at time step 42</a:t>
            </a:r>
            <a:br>
              <a:rPr lang="en-US">
                <a:latin typeface="Times" charset="0"/>
                <a:ea typeface="ＭＳ Ｐゴシック" charset="0"/>
                <a:cs typeface="ＭＳ Ｐゴシック" charset="0"/>
              </a:rPr>
            </a:br>
            <a:endParaRPr lang="en-US">
              <a:latin typeface="Times" charset="0"/>
              <a:ea typeface="ＭＳ Ｐゴシック" charset="0"/>
              <a:cs typeface="ＭＳ Ｐゴシック" charset="0"/>
            </a:endParaRPr>
          </a:p>
        </p:txBody>
      </p:sp>
      <p:pic>
        <p:nvPicPr>
          <p:cNvPr id="47109" name="Picture 5" descr="slide1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513" y="1000125"/>
            <a:ext cx="5707062"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9092A6A0-D674-ED4F-B6F3-E59DA99EDD88}" type="slidenum">
              <a:rPr lang="en-US" sz="2800">
                <a:solidFill>
                  <a:srgbClr val="2D2DB9"/>
                </a:solidFill>
              </a:rPr>
              <a:pPr eaLnBrk="1" hangingPunct="1"/>
              <a:t>27</a:t>
            </a:fld>
            <a:endParaRPr lang="en-US" sz="2800">
              <a:solidFill>
                <a:srgbClr val="2D2DB9"/>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atin typeface="Times" charset="0"/>
                <a:ea typeface="ＭＳ Ｐゴシック" charset="0"/>
                <a:cs typeface="ＭＳ Ｐゴシック" charset="0"/>
              </a:rPr>
              <a:t>Define derived variable</a:t>
            </a:r>
          </a:p>
        </p:txBody>
      </p:sp>
      <p:sp>
        <p:nvSpPr>
          <p:cNvPr id="49155" name="Text Placeholder 2"/>
          <p:cNvSpPr>
            <a:spLocks noGrp="1"/>
          </p:cNvSpPr>
          <p:nvPr>
            <p:ph type="body" sz="half" idx="1"/>
          </p:nvPr>
        </p:nvSpPr>
        <p:spPr>
          <a:xfrm>
            <a:off x="685800" y="1295400"/>
            <a:ext cx="8101013" cy="5029200"/>
          </a:xfrm>
        </p:spPr>
        <p:txBody>
          <a:bodyPr/>
          <a:lstStyle/>
          <a:p>
            <a:r>
              <a:rPr lang="en-US" sz="2000">
                <a:latin typeface="Times" charset="0"/>
                <a:ea typeface="ＭＳ Ｐゴシック" charset="0"/>
                <a:cs typeface="ＭＳ Ｐゴシック" charset="0"/>
              </a:rPr>
              <a:t>From VAPOR Edit menu, choose </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Edit Python Program defining a new variable</a:t>
            </a:r>
            <a:r>
              <a:rPr lang="ja-JP" altLang="en-US" sz="2000">
                <a:latin typeface="Times" charset="0"/>
                <a:ea typeface="ＭＳ Ｐゴシック" charset="0"/>
                <a:cs typeface="ＭＳ Ｐゴシック" charset="0"/>
              </a:rPr>
              <a:t>”</a:t>
            </a:r>
            <a:endParaRPr lang="en-US" sz="2000">
              <a:latin typeface="Times" charset="0"/>
              <a:ea typeface="ＭＳ Ｐゴシック" charset="0"/>
              <a:cs typeface="ＭＳ Ｐゴシック" charset="0"/>
            </a:endParaRPr>
          </a:p>
          <a:p>
            <a:r>
              <a:rPr lang="en-US" sz="2000">
                <a:latin typeface="Times" charset="0"/>
                <a:ea typeface="ＭＳ Ｐゴシック" charset="0"/>
                <a:cs typeface="ＭＳ Ｐゴシック" charset="0"/>
              </a:rPr>
              <a:t>In the Python editor: </a:t>
            </a:r>
          </a:p>
          <a:p>
            <a:pPr marL="800100" lvl="1" indent="-342900">
              <a:buFont typeface="Times" charset="0"/>
              <a:buAutoNum type="arabicPeriod"/>
            </a:pPr>
            <a:r>
              <a:rPr lang="en-US" sz="1800">
                <a:latin typeface="Times" charset="0"/>
                <a:ea typeface="ＭＳ Ｐゴシック" charset="0"/>
              </a:rPr>
              <a:t>Check U, V, and W as Input 3D Variables.  </a:t>
            </a:r>
          </a:p>
          <a:p>
            <a:pPr marL="800100" lvl="1" indent="-342900">
              <a:buFont typeface="Times" charset="0"/>
              <a:buAutoNum type="arabicPeriod"/>
            </a:pPr>
            <a:r>
              <a:rPr lang="en-US" sz="1800">
                <a:latin typeface="Times" charset="0"/>
                <a:ea typeface="ＭＳ Ｐゴシック" charset="0"/>
              </a:rPr>
              <a:t>Add </a:t>
            </a:r>
            <a:r>
              <a:rPr lang="ja-JP" altLang="en-US" sz="1800">
                <a:latin typeface="Times" charset="0"/>
                <a:ea typeface="ＭＳ Ｐゴシック" charset="0"/>
              </a:rPr>
              <a:t>“</a:t>
            </a:r>
            <a:r>
              <a:rPr lang="en-US" sz="1800">
                <a:latin typeface="Times" charset="0"/>
                <a:ea typeface="ＭＳ Ｐゴシック" charset="0"/>
              </a:rPr>
              <a:t>Wind</a:t>
            </a:r>
            <a:r>
              <a:rPr lang="ja-JP" altLang="en-US" sz="1800">
                <a:latin typeface="Times" charset="0"/>
                <a:ea typeface="ＭＳ Ｐゴシック" charset="0"/>
              </a:rPr>
              <a:t>”</a:t>
            </a:r>
            <a:r>
              <a:rPr lang="en-US" sz="1800">
                <a:latin typeface="Times" charset="0"/>
                <a:ea typeface="ＭＳ Ｐゴシック" charset="0"/>
              </a:rPr>
              <a:t> as Output 3D Variable.</a:t>
            </a:r>
          </a:p>
          <a:p>
            <a:pPr marL="800100" lvl="1" indent="-342900">
              <a:buFont typeface="Times" charset="0"/>
              <a:buAutoNum type="arabicPeriod"/>
            </a:pPr>
            <a:r>
              <a:rPr lang="en-US" sz="1800">
                <a:latin typeface="Times" charset="0"/>
                <a:ea typeface="ＭＳ Ｐゴシック" charset="0"/>
              </a:rPr>
              <a:t>Type in the one-line python script:</a:t>
            </a:r>
          </a:p>
          <a:p>
            <a:pPr marL="800100" lvl="1" indent="-342900">
              <a:buFontTx/>
              <a:buNone/>
            </a:pPr>
            <a:r>
              <a:rPr lang="en-US" sz="1800">
                <a:latin typeface="Times" charset="0"/>
                <a:ea typeface="ＭＳ Ｐゴシック" charset="0"/>
              </a:rPr>
              <a:t>	Wind = sqrt(U*U+V*V+W*W)</a:t>
            </a:r>
          </a:p>
          <a:p>
            <a:pPr marL="800100" lvl="1" indent="-342900">
              <a:buFontTx/>
              <a:buNone/>
            </a:pPr>
            <a:r>
              <a:rPr lang="en-US" sz="1800">
                <a:latin typeface="Times" charset="0"/>
                <a:ea typeface="ＭＳ Ｐゴシック" charset="0"/>
              </a:rPr>
              <a:t>4.  	Click </a:t>
            </a:r>
            <a:r>
              <a:rPr lang="ja-JP" altLang="en-US" sz="1800">
                <a:latin typeface="Times" charset="0"/>
                <a:ea typeface="ＭＳ Ｐゴシック" charset="0"/>
              </a:rPr>
              <a:t>“</a:t>
            </a:r>
            <a:r>
              <a:rPr lang="en-US" sz="1800">
                <a:latin typeface="Times" charset="0"/>
                <a:ea typeface="ＭＳ Ｐゴシック" charset="0"/>
              </a:rPr>
              <a:t>Test</a:t>
            </a:r>
            <a:r>
              <a:rPr lang="ja-JP" altLang="en-US" sz="1800">
                <a:latin typeface="Times" charset="0"/>
                <a:ea typeface="ＭＳ Ｐゴシック" charset="0"/>
              </a:rPr>
              <a:t>”</a:t>
            </a:r>
            <a:r>
              <a:rPr lang="en-US" sz="1800">
                <a:latin typeface="Times" charset="0"/>
                <a:ea typeface="ＭＳ Ｐゴシック" charset="0"/>
              </a:rPr>
              <a:t>; if response is </a:t>
            </a:r>
            <a:r>
              <a:rPr lang="ja-JP" altLang="en-US" sz="1800">
                <a:latin typeface="Times" charset="0"/>
                <a:ea typeface="ＭＳ Ｐゴシック" charset="0"/>
              </a:rPr>
              <a:t>“</a:t>
            </a:r>
            <a:r>
              <a:rPr lang="en-US" sz="1800">
                <a:latin typeface="Times" charset="0"/>
                <a:ea typeface="ＭＳ Ｐゴシック" charset="0"/>
              </a:rPr>
              <a:t>Successful Test</a:t>
            </a:r>
            <a:r>
              <a:rPr lang="ja-JP" altLang="en-US" sz="1800">
                <a:latin typeface="Times" charset="0"/>
                <a:ea typeface="ＭＳ Ｐゴシック" charset="0"/>
              </a:rPr>
              <a:t>”</a:t>
            </a:r>
            <a:r>
              <a:rPr lang="en-US" sz="1800">
                <a:latin typeface="Times" charset="0"/>
                <a:ea typeface="ＭＳ Ｐゴシック" charset="0"/>
              </a:rPr>
              <a:t> it</a:t>
            </a:r>
            <a:r>
              <a:rPr lang="ja-JP" altLang="en-US" sz="1800">
                <a:latin typeface="Times" charset="0"/>
                <a:ea typeface="ＭＳ Ｐゴシック" charset="0"/>
              </a:rPr>
              <a:t>’</a:t>
            </a:r>
            <a:r>
              <a:rPr lang="en-US" sz="1800">
                <a:latin typeface="Times" charset="0"/>
                <a:ea typeface="ＭＳ Ｐゴシック" charset="0"/>
              </a:rPr>
              <a:t>s OK; then click </a:t>
            </a:r>
            <a:r>
              <a:rPr lang="ja-JP" altLang="en-US" sz="1800">
                <a:latin typeface="Times" charset="0"/>
                <a:ea typeface="ＭＳ Ｐゴシック" charset="0"/>
              </a:rPr>
              <a:t>“</a:t>
            </a:r>
            <a:r>
              <a:rPr lang="en-US" sz="1800">
                <a:latin typeface="Times" charset="0"/>
                <a:ea typeface="ＭＳ Ｐゴシック" charset="0"/>
              </a:rPr>
              <a:t>Apply</a:t>
            </a:r>
            <a:r>
              <a:rPr lang="ja-JP" altLang="en-US" sz="1800">
                <a:latin typeface="Times" charset="0"/>
                <a:ea typeface="ＭＳ Ｐゴシック" charset="0"/>
              </a:rPr>
              <a:t>”</a:t>
            </a:r>
            <a:endParaRPr lang="en-US" sz="1800">
              <a:latin typeface="Times" charset="0"/>
              <a:ea typeface="ＭＳ Ｐゴシック" charset="0"/>
            </a:endParaRPr>
          </a:p>
        </p:txBody>
      </p:sp>
      <p:sp>
        <p:nvSpPr>
          <p:cNvPr id="4915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4915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00D9A4B3-D396-0142-92F4-799A9CCC54E8}" type="slidenum">
              <a:rPr lang="en-US" sz="2800">
                <a:solidFill>
                  <a:srgbClr val="2D2DB9"/>
                </a:solidFill>
              </a:rPr>
              <a:pPr eaLnBrk="1" hangingPunct="1"/>
              <a:t>28</a:t>
            </a:fld>
            <a:endParaRPr lang="en-US" sz="2800">
              <a:solidFill>
                <a:srgbClr val="2D2DB9"/>
              </a:solidFill>
            </a:endParaRPr>
          </a:p>
        </p:txBody>
      </p:sp>
      <p:pic>
        <p:nvPicPr>
          <p:cNvPr id="49158" name="Picture 6" descr="slide1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010025"/>
            <a:ext cx="72104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5017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Isosurfaces of Wind (1)</a:t>
            </a:r>
          </a:p>
        </p:txBody>
      </p:sp>
      <p:sp>
        <p:nvSpPr>
          <p:cNvPr id="50180" name="Rectangle 3"/>
          <p:cNvSpPr>
            <a:spLocks noGrp="1" noChangeArrowheads="1"/>
          </p:cNvSpPr>
          <p:nvPr>
            <p:ph type="body" sz="half" idx="1"/>
          </p:nvPr>
        </p:nvSpPr>
        <p:spPr>
          <a:xfrm>
            <a:off x="685800" y="1141413"/>
            <a:ext cx="3490913" cy="1755775"/>
          </a:xfrm>
        </p:spPr>
        <p:txBody>
          <a:bodyPr/>
          <a:lstStyle/>
          <a:p>
            <a:pPr>
              <a:lnSpc>
                <a:spcPct val="80000"/>
              </a:lnSpc>
            </a:pPr>
            <a:r>
              <a:rPr lang="en-US" sz="1800">
                <a:latin typeface="Times" charset="0"/>
                <a:ea typeface="ＭＳ Ｐゴシック" charset="0"/>
                <a:cs typeface="ＭＳ Ｐゴシック" charset="0"/>
              </a:rPr>
              <a:t>In the DVR tab:  disable DVR (un-check Instance: 1)</a:t>
            </a:r>
          </a:p>
          <a:p>
            <a:pPr>
              <a:lnSpc>
                <a:spcPct val="80000"/>
              </a:lnSpc>
              <a:buFont typeface="Times" charset="0"/>
              <a:buAutoNum type="arabicPeriod"/>
            </a:pPr>
            <a:r>
              <a:rPr lang="en-US" sz="1800">
                <a:latin typeface="Times" charset="0"/>
                <a:ea typeface="ＭＳ Ｐゴシック" charset="0"/>
                <a:cs typeface="ＭＳ Ｐゴシック" charset="0"/>
              </a:rPr>
              <a:t>Using VCR control:</a:t>
            </a:r>
          </a:p>
          <a:p>
            <a:pPr marL="800100" lvl="1" indent="-342900">
              <a:lnSpc>
                <a:spcPct val="80000"/>
              </a:lnSpc>
            </a:pPr>
            <a:r>
              <a:rPr lang="en-US" sz="1600">
                <a:latin typeface="Times" charset="0"/>
                <a:ea typeface="ＭＳ Ｐゴシック" charset="0"/>
              </a:rPr>
              <a:t>Set current time step to 44</a:t>
            </a:r>
          </a:p>
          <a:p>
            <a:pPr>
              <a:lnSpc>
                <a:spcPct val="80000"/>
              </a:lnSpc>
              <a:buFont typeface="Times" charset="0"/>
              <a:buAutoNum type="arabicPeriod"/>
            </a:pPr>
            <a:r>
              <a:rPr lang="en-US" sz="1800">
                <a:latin typeface="Times" charset="0"/>
                <a:ea typeface="ＭＳ Ｐゴシック" charset="0"/>
                <a:cs typeface="ＭＳ Ｐゴシック" charset="0"/>
              </a:rPr>
              <a:t>Click on Iso tab</a:t>
            </a:r>
          </a:p>
          <a:p>
            <a:pPr>
              <a:lnSpc>
                <a:spcPct val="80000"/>
              </a:lnSpc>
            </a:pPr>
            <a:endParaRPr lang="en-US" sz="1800">
              <a:latin typeface="Times" charset="0"/>
              <a:ea typeface="ＭＳ Ｐゴシック" charset="0"/>
              <a:cs typeface="ＭＳ Ｐゴシック" charset="0"/>
            </a:endParaRPr>
          </a:p>
          <a:p>
            <a:pPr>
              <a:lnSpc>
                <a:spcPct val="80000"/>
              </a:lnSpc>
            </a:pPr>
            <a:endParaRPr lang="en-US" sz="1800">
              <a:latin typeface="Times" charset="0"/>
              <a:ea typeface="ＭＳ Ｐゴシック" charset="0"/>
              <a:cs typeface="ＭＳ Ｐゴシック" charset="0"/>
            </a:endParaRPr>
          </a:p>
          <a:p>
            <a:pPr>
              <a:lnSpc>
                <a:spcPct val="80000"/>
              </a:lnSpc>
            </a:pPr>
            <a:endParaRPr lang="en-US" sz="1800">
              <a:latin typeface="Times" charset="0"/>
              <a:ea typeface="ＭＳ Ｐゴシック" charset="0"/>
              <a:cs typeface="ＭＳ Ｐゴシック" charset="0"/>
            </a:endParaRPr>
          </a:p>
        </p:txBody>
      </p:sp>
      <p:sp>
        <p:nvSpPr>
          <p:cNvPr id="50181" name="Rectangle 3"/>
          <p:cNvSpPr txBox="1">
            <a:spLocks noChangeArrowheads="1"/>
          </p:cNvSpPr>
          <p:nvPr/>
        </p:nvSpPr>
        <p:spPr bwMode="auto">
          <a:xfrm>
            <a:off x="3840163" y="889000"/>
            <a:ext cx="49085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charset="0"/>
                <a:ea typeface="ＭＳ Ｐゴシック" charset="0"/>
                <a:cs typeface="ＭＳ Ｐゴシック" charset="0"/>
              </a:defRPr>
            </a:lvl1pPr>
            <a:lvl2pPr marL="800100" indent="-342900"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nSpc>
                <a:spcPct val="80000"/>
              </a:lnSpc>
              <a:spcBef>
                <a:spcPct val="20000"/>
              </a:spcBef>
            </a:pPr>
            <a:r>
              <a:rPr lang="en-US" sz="2000" dirty="0"/>
              <a:t>	  In the Iso tab:</a:t>
            </a:r>
          </a:p>
          <a:p>
            <a:pPr lvl="1">
              <a:lnSpc>
                <a:spcPct val="80000"/>
              </a:lnSpc>
              <a:spcBef>
                <a:spcPct val="20000"/>
              </a:spcBef>
              <a:buFont typeface="Times" charset="0"/>
              <a:buAutoNum type="arabicPeriod" startAt="3"/>
            </a:pPr>
            <a:r>
              <a:rPr lang="en-US" sz="1800" dirty="0" smtClean="0"/>
              <a:t>Select </a:t>
            </a:r>
            <a:r>
              <a:rPr lang="en-US" sz="1800" dirty="0"/>
              <a:t>variable </a:t>
            </a:r>
            <a:r>
              <a:rPr lang="ja-JP" altLang="en-US" sz="1800" dirty="0"/>
              <a:t>“</a:t>
            </a:r>
            <a:r>
              <a:rPr lang="en-US" sz="1800" dirty="0"/>
              <a:t>Wind</a:t>
            </a:r>
            <a:r>
              <a:rPr lang="ja-JP" altLang="en-US" sz="1800" dirty="0"/>
              <a:t>”</a:t>
            </a:r>
            <a:endParaRPr lang="en-US" sz="1800" dirty="0"/>
          </a:p>
          <a:p>
            <a:pPr lvl="1">
              <a:lnSpc>
                <a:spcPct val="80000"/>
              </a:lnSpc>
              <a:spcBef>
                <a:spcPct val="20000"/>
              </a:spcBef>
              <a:buFont typeface="Times" charset="0"/>
              <a:buAutoNum type="arabicPeriod" startAt="3"/>
            </a:pPr>
            <a:r>
              <a:rPr lang="en-US" sz="1800" dirty="0"/>
              <a:t>Check </a:t>
            </a:r>
            <a:r>
              <a:rPr lang="ja-JP" altLang="en-US" sz="1800" dirty="0"/>
              <a:t>“</a:t>
            </a:r>
            <a:r>
              <a:rPr lang="en-US" sz="1800" dirty="0"/>
              <a:t>Instance:1</a:t>
            </a:r>
            <a:r>
              <a:rPr lang="ja-JP" altLang="en-US" sz="1800" dirty="0"/>
              <a:t>”</a:t>
            </a:r>
            <a:r>
              <a:rPr lang="en-US" sz="1800" dirty="0"/>
              <a:t> to enable</a:t>
            </a:r>
          </a:p>
          <a:p>
            <a:pPr lvl="1">
              <a:lnSpc>
                <a:spcPct val="80000"/>
              </a:lnSpc>
              <a:spcBef>
                <a:spcPct val="20000"/>
              </a:spcBef>
              <a:buFont typeface="Times" charset="0"/>
              <a:buAutoNum type="arabicPeriod" startAt="3"/>
            </a:pPr>
            <a:r>
              <a:rPr lang="en-US" sz="1800" dirty="0"/>
              <a:t>Set </a:t>
            </a:r>
            <a:r>
              <a:rPr lang="en-US" sz="1800" dirty="0" err="1"/>
              <a:t>histo</a:t>
            </a:r>
            <a:r>
              <a:rPr lang="en-US" sz="1800" dirty="0"/>
              <a:t> right bound to 70, then </a:t>
            </a:r>
            <a:r>
              <a:rPr lang="ja-JP" altLang="en-US" sz="1800" dirty="0"/>
              <a:t>“</a:t>
            </a:r>
            <a:r>
              <a:rPr lang="en-US" sz="1800" dirty="0"/>
              <a:t>Fit to View</a:t>
            </a:r>
            <a:r>
              <a:rPr lang="ja-JP" altLang="en-US" sz="1800" dirty="0"/>
              <a:t>”</a:t>
            </a:r>
            <a:r>
              <a:rPr lang="en-US" sz="1800" dirty="0"/>
              <a:t> and </a:t>
            </a:r>
            <a:r>
              <a:rPr lang="ja-JP" altLang="en-US" sz="1800" dirty="0"/>
              <a:t>“</a:t>
            </a:r>
            <a:r>
              <a:rPr lang="en-US" sz="1800" dirty="0" err="1"/>
              <a:t>Histo</a:t>
            </a:r>
            <a:r>
              <a:rPr lang="ja-JP" altLang="en-US" sz="1800" dirty="0"/>
              <a:t>”</a:t>
            </a:r>
            <a:r>
              <a:rPr lang="en-US" sz="1800" dirty="0"/>
              <a:t> to see Wind histogram</a:t>
            </a:r>
          </a:p>
          <a:p>
            <a:pPr lvl="1">
              <a:lnSpc>
                <a:spcPct val="80000"/>
              </a:lnSpc>
              <a:spcBef>
                <a:spcPct val="20000"/>
              </a:spcBef>
              <a:buFont typeface="Times" charset="0"/>
              <a:buAutoNum type="arabicPeriod" startAt="3"/>
            </a:pPr>
            <a:r>
              <a:rPr lang="en-US" sz="1800" dirty="0"/>
              <a:t>Set the </a:t>
            </a:r>
            <a:r>
              <a:rPr lang="en-US" sz="1800" dirty="0" err="1"/>
              <a:t>isovalue</a:t>
            </a:r>
            <a:r>
              <a:rPr lang="en-US" sz="1800" dirty="0"/>
              <a:t> near 30 (use slider or type it in)</a:t>
            </a:r>
          </a:p>
          <a:p>
            <a:pPr>
              <a:lnSpc>
                <a:spcPct val="80000"/>
              </a:lnSpc>
              <a:spcBef>
                <a:spcPct val="20000"/>
              </a:spcBef>
              <a:buFontTx/>
              <a:buChar char="•"/>
            </a:pPr>
            <a:endParaRPr lang="en-US" sz="1800" dirty="0"/>
          </a:p>
          <a:p>
            <a:pPr>
              <a:lnSpc>
                <a:spcPct val="80000"/>
              </a:lnSpc>
              <a:spcBef>
                <a:spcPct val="20000"/>
              </a:spcBef>
              <a:buFontTx/>
              <a:buChar char="•"/>
            </a:pPr>
            <a:endParaRPr lang="en-US" sz="1800" dirty="0"/>
          </a:p>
          <a:p>
            <a:pPr>
              <a:lnSpc>
                <a:spcPct val="80000"/>
              </a:lnSpc>
              <a:spcBef>
                <a:spcPct val="20000"/>
              </a:spcBef>
              <a:buFontTx/>
              <a:buChar char="•"/>
            </a:pPr>
            <a:endParaRPr lang="en-US" sz="1800" dirty="0"/>
          </a:p>
        </p:txBody>
      </p:sp>
      <p:sp>
        <p:nvSpPr>
          <p:cNvPr id="50183"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14842340-729A-8640-88E5-2C7C083B2C0B}" type="slidenum">
              <a:rPr lang="en-US" sz="2800">
                <a:solidFill>
                  <a:srgbClr val="2D2DB9"/>
                </a:solidFill>
              </a:rPr>
              <a:pPr eaLnBrk="1" hangingPunct="1"/>
              <a:t>29</a:t>
            </a:fld>
            <a:endParaRPr lang="en-US" sz="2800">
              <a:solidFill>
                <a:srgbClr val="2D2DB9"/>
              </a:solidFill>
            </a:endParaRPr>
          </a:p>
        </p:txBody>
      </p:sp>
      <p:pic>
        <p:nvPicPr>
          <p:cNvPr id="50184" name="Picture 8" descr="slide1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738" y="2830513"/>
            <a:ext cx="7121525"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24579" name="Rectangle 2"/>
          <p:cNvSpPr>
            <a:spLocks noGrp="1" noChangeArrowheads="1"/>
          </p:cNvSpPr>
          <p:nvPr>
            <p:ph type="title"/>
          </p:nvPr>
        </p:nvSpPr>
        <p:spPr/>
        <p:txBody>
          <a:bodyPr/>
          <a:lstStyle/>
          <a:p>
            <a:r>
              <a:rPr lang="en-US" dirty="0">
                <a:latin typeface="Times" charset="0"/>
                <a:ea typeface="ＭＳ Ｐゴシック" charset="0"/>
                <a:cs typeface="ＭＳ Ｐゴシック" charset="0"/>
              </a:rPr>
              <a:t>Tutorial </a:t>
            </a:r>
            <a:r>
              <a:rPr lang="en-US" dirty="0" smtClean="0">
                <a:latin typeface="Times" charset="0"/>
                <a:ea typeface="ＭＳ Ｐゴシック" charset="0"/>
                <a:cs typeface="ＭＳ Ｐゴシック" charset="0"/>
              </a:rPr>
              <a:t>Outline (Intro)</a:t>
            </a:r>
            <a:endParaRPr lang="en-US" dirty="0">
              <a:latin typeface="Times" charset="0"/>
              <a:ea typeface="ＭＳ Ｐゴシック" charset="0"/>
              <a:cs typeface="ＭＳ Ｐゴシック" charset="0"/>
            </a:endParaRPr>
          </a:p>
        </p:txBody>
      </p:sp>
      <p:sp>
        <p:nvSpPr>
          <p:cNvPr id="24580" name="Rectangle 3"/>
          <p:cNvSpPr>
            <a:spLocks noGrp="1" noChangeArrowheads="1"/>
          </p:cNvSpPr>
          <p:nvPr>
            <p:ph type="body" sz="half" idx="1"/>
          </p:nvPr>
        </p:nvSpPr>
        <p:spPr>
          <a:xfrm>
            <a:off x="685800" y="904875"/>
            <a:ext cx="7772400" cy="5210175"/>
          </a:xfrm>
        </p:spPr>
        <p:txBody>
          <a:bodyPr/>
          <a:lstStyle/>
          <a:p>
            <a:endParaRPr lang="en-US" sz="2000" dirty="0">
              <a:latin typeface="Times" charset="0"/>
              <a:ea typeface="ＭＳ Ｐゴシック" charset="0"/>
              <a:cs typeface="ＭＳ Ｐゴシック" charset="0"/>
            </a:endParaRPr>
          </a:p>
          <a:p>
            <a:r>
              <a:rPr lang="en-US" dirty="0" smtClean="0">
                <a:latin typeface="Times" charset="0"/>
                <a:ea typeface="ＭＳ Ｐゴシック" charset="0"/>
                <a:cs typeface="ＭＳ Ｐゴシック" charset="0"/>
              </a:rPr>
              <a:t>Intro to VAPOR</a:t>
            </a:r>
          </a:p>
          <a:p>
            <a:pPr lvl="1"/>
            <a:r>
              <a:rPr lang="en-US" dirty="0" smtClean="0">
                <a:latin typeface="Times" charset="0"/>
                <a:ea typeface="ＭＳ Ｐゴシック" charset="0"/>
                <a:cs typeface="ＭＳ Ｐゴシック" charset="0"/>
              </a:rPr>
              <a:t>VAPOR Overview</a:t>
            </a:r>
          </a:p>
          <a:p>
            <a:pPr lvl="1"/>
            <a:r>
              <a:rPr lang="en-US" dirty="0" smtClean="0">
                <a:latin typeface="Times" charset="0"/>
                <a:ea typeface="ＭＳ Ｐゴシック" charset="0"/>
                <a:cs typeface="ＭＳ Ｐゴシック" charset="0"/>
              </a:rPr>
              <a:t>Requirements</a:t>
            </a:r>
          </a:p>
          <a:p>
            <a:pPr lvl="1"/>
            <a:r>
              <a:rPr lang="en-US" dirty="0" smtClean="0">
                <a:latin typeface="Times" charset="0"/>
                <a:ea typeface="ＭＳ Ｐゴシック" charset="0"/>
                <a:cs typeface="ＭＳ Ｐゴシック" charset="0"/>
              </a:rPr>
              <a:t>Installation</a:t>
            </a:r>
          </a:p>
          <a:p>
            <a:pPr lvl="1"/>
            <a:r>
              <a:rPr lang="en-US" dirty="0" smtClean="0">
                <a:latin typeface="Times" charset="0"/>
                <a:ea typeface="ＭＳ Ｐゴシック" charset="0"/>
                <a:cs typeface="ＭＳ Ｐゴシック" charset="0"/>
              </a:rPr>
              <a:t>How to run vapor GUI</a:t>
            </a:r>
          </a:p>
          <a:p>
            <a:pPr lvl="1"/>
            <a:r>
              <a:rPr lang="en-US" dirty="0" smtClean="0">
                <a:latin typeface="Times" charset="0"/>
                <a:ea typeface="ＭＳ Ｐゴシック" charset="0"/>
                <a:cs typeface="ＭＳ Ｐゴシック" charset="0"/>
              </a:rPr>
              <a:t>Vapor GUI organization</a:t>
            </a:r>
          </a:p>
          <a:p>
            <a:pPr lvl="1"/>
            <a:r>
              <a:rPr lang="en-US" dirty="0" smtClean="0">
                <a:latin typeface="Times" charset="0"/>
                <a:ea typeface="ＭＳ Ｐゴシック" charset="0"/>
                <a:cs typeface="ＭＳ Ｐゴシック" charset="0"/>
              </a:rPr>
              <a:t>User Help</a:t>
            </a:r>
          </a:p>
          <a:p>
            <a:r>
              <a:rPr lang="en-US" dirty="0" smtClean="0">
                <a:latin typeface="Times" charset="0"/>
                <a:ea typeface="ＭＳ Ｐゴシック" charset="0"/>
                <a:cs typeface="ＭＳ Ｐゴシック" charset="0"/>
              </a:rPr>
              <a:t>Data provided with this tutorial</a:t>
            </a:r>
          </a:p>
          <a:p>
            <a:r>
              <a:rPr lang="en-US" dirty="0" smtClean="0">
                <a:latin typeface="Times" charset="0"/>
                <a:ea typeface="ＭＳ Ｐゴシック" charset="0"/>
                <a:cs typeface="ＭＳ Ｐゴシック" charset="0"/>
              </a:rPr>
              <a:t>How to obtain </a:t>
            </a:r>
            <a:r>
              <a:rPr lang="en-US" i="1" dirty="0" err="1" smtClean="0">
                <a:latin typeface="Times" charset="0"/>
                <a:ea typeface="ＭＳ Ｐゴシック" charset="0"/>
                <a:cs typeface="ＭＳ Ｐゴシック" charset="0"/>
              </a:rPr>
              <a:t>georeferenced</a:t>
            </a:r>
            <a:r>
              <a:rPr lang="en-US" dirty="0" smtClean="0">
                <a:latin typeface="Times" charset="0"/>
                <a:ea typeface="ＭＳ Ｐゴシック" charset="0"/>
                <a:cs typeface="ＭＳ Ｐゴシック" charset="0"/>
              </a:rPr>
              <a:t> images</a:t>
            </a:r>
          </a:p>
        </p:txBody>
      </p:sp>
      <p:sp>
        <p:nvSpPr>
          <p:cNvPr id="2458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4D3C1D3D-AA89-0A42-8D28-4778E76861A8}" type="slidenum">
              <a:rPr lang="en-US" sz="2800">
                <a:solidFill>
                  <a:srgbClr val="2D2DB9"/>
                </a:solidFill>
              </a:rPr>
              <a:pPr eaLnBrk="1" hangingPunct="1"/>
              <a:t>3</a:t>
            </a:fld>
            <a:endParaRPr lang="en-US" sz="2800">
              <a:solidFill>
                <a:srgbClr val="2D2DB9"/>
              </a:solidFill>
            </a:endParaRPr>
          </a:p>
        </p:txBody>
      </p:sp>
    </p:spTree>
    <p:extLst>
      <p:ext uri="{BB962C8B-B14F-4D97-AF65-F5344CB8AC3E}">
        <p14:creationId xmlns:p14="http://schemas.microsoft.com/office/powerpoint/2010/main" val="34341929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5222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Isosurfaces of Wind (2)</a:t>
            </a:r>
          </a:p>
        </p:txBody>
      </p:sp>
      <p:sp>
        <p:nvSpPr>
          <p:cNvPr id="33796" name="Rectangle 3"/>
          <p:cNvSpPr>
            <a:spLocks noGrp="1" noChangeArrowheads="1"/>
          </p:cNvSpPr>
          <p:nvPr>
            <p:ph type="body" sz="half" idx="1"/>
          </p:nvPr>
        </p:nvSpPr>
        <p:spPr>
          <a:xfrm>
            <a:off x="731838" y="1241425"/>
            <a:ext cx="4637087" cy="5160963"/>
          </a:xfrm>
        </p:spPr>
        <p:txBody>
          <a:bodyPr/>
          <a:lstStyle/>
          <a:p>
            <a:pPr>
              <a:lnSpc>
                <a:spcPct val="80000"/>
              </a:lnSpc>
              <a:buFontTx/>
              <a:buNone/>
              <a:defRPr/>
            </a:pPr>
            <a:r>
              <a:rPr lang="en-US" sz="2000" dirty="0"/>
              <a:t>To color the isosurface of Wind by QRAIN (or other variable):  </a:t>
            </a:r>
          </a:p>
          <a:p>
            <a:pPr marL="457200" indent="-457200">
              <a:lnSpc>
                <a:spcPct val="80000"/>
              </a:lnSpc>
              <a:buFont typeface="+mj-lt"/>
              <a:buAutoNum type="arabicPeriod"/>
              <a:defRPr/>
            </a:pPr>
            <a:r>
              <a:rPr lang="en-US" sz="2000" dirty="0"/>
              <a:t>Scroll down in the Iso tab to the transfer function, under Appearance</a:t>
            </a:r>
          </a:p>
          <a:p>
            <a:pPr marL="457200" indent="-457200">
              <a:lnSpc>
                <a:spcPct val="80000"/>
              </a:lnSpc>
              <a:buFont typeface="+mj-lt"/>
              <a:buAutoNum type="arabicPeriod"/>
              <a:defRPr/>
            </a:pPr>
            <a:r>
              <a:rPr lang="en-US" sz="2000" dirty="0"/>
              <a:t>Set the mapped variable to “QRAIN”.</a:t>
            </a:r>
          </a:p>
          <a:p>
            <a:pPr marL="457200" indent="-457200">
              <a:lnSpc>
                <a:spcPct val="80000"/>
              </a:lnSpc>
              <a:buFont typeface="+mj-lt"/>
              <a:buAutoNum type="arabicPeriod"/>
              <a:defRPr/>
            </a:pPr>
            <a:r>
              <a:rPr lang="en-US" sz="2000" dirty="0"/>
              <a:t>Click the button “Load Installed TF” below the transfer function, and load “</a:t>
            </a:r>
            <a:r>
              <a:rPr lang="en-US" sz="2000" b="1" dirty="0" err="1"/>
              <a:t>reversedOpaque.vtf</a:t>
            </a:r>
            <a:r>
              <a:rPr lang="en-US" sz="2000" dirty="0"/>
              <a:t>”.  This makes low values violet-blue, high values orange-red.</a:t>
            </a:r>
          </a:p>
          <a:p>
            <a:pPr marL="457200" indent="-457200">
              <a:lnSpc>
                <a:spcPct val="80000"/>
              </a:lnSpc>
              <a:buFont typeface="+mj-lt"/>
              <a:buAutoNum type="arabicPeriod"/>
              <a:defRPr/>
            </a:pPr>
            <a:r>
              <a:rPr lang="en-US" sz="2000" dirty="0"/>
              <a:t>Set the right domain bound of the transfer function to </a:t>
            </a:r>
            <a:r>
              <a:rPr lang="en-US" sz="2000" dirty="0" smtClean="0"/>
              <a:t>0.001, </a:t>
            </a:r>
            <a:r>
              <a:rPr lang="en-US" sz="2000" dirty="0"/>
              <a:t>so that the large values of QRAIN will show up as red in the isosurface</a:t>
            </a:r>
            <a:r>
              <a:rPr lang="en-US" sz="2200" dirty="0"/>
              <a:t>.</a:t>
            </a:r>
          </a:p>
          <a:p>
            <a:pPr marL="457200" indent="-457200">
              <a:lnSpc>
                <a:spcPct val="80000"/>
              </a:lnSpc>
              <a:defRPr/>
            </a:pPr>
            <a:r>
              <a:rPr lang="en-US" sz="2000" dirty="0"/>
              <a:t>Animate </a:t>
            </a:r>
            <a:r>
              <a:rPr lang="en-US" sz="2000" dirty="0" smtClean="0"/>
              <a:t>from time step 20 to </a:t>
            </a:r>
            <a:r>
              <a:rPr lang="en-US" sz="2000" dirty="0"/>
              <a:t>see the typhoon vortex pass over Taiwan</a:t>
            </a:r>
          </a:p>
          <a:p>
            <a:pPr marL="457200" indent="-457200">
              <a:lnSpc>
                <a:spcPct val="80000"/>
              </a:lnSpc>
              <a:defRPr/>
            </a:pPr>
            <a:r>
              <a:rPr lang="en-US" sz="2000" dirty="0"/>
              <a:t>Enable the DVR to combine clouds, wind and rain in one visualization.</a:t>
            </a:r>
          </a:p>
        </p:txBody>
      </p:sp>
      <p:sp>
        <p:nvSpPr>
          <p:cNvPr id="52230"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60ABB5B0-8677-3548-961D-27CEE56A8F21}" type="slidenum">
              <a:rPr lang="en-US" sz="2800">
                <a:solidFill>
                  <a:srgbClr val="2D2DB9"/>
                </a:solidFill>
              </a:rPr>
              <a:pPr eaLnBrk="1" hangingPunct="1"/>
              <a:t>30</a:t>
            </a:fld>
            <a:endParaRPr lang="en-US" sz="2800">
              <a:solidFill>
                <a:srgbClr val="2D2DB9"/>
              </a:solidFill>
            </a:endParaRPr>
          </a:p>
        </p:txBody>
      </p:sp>
      <p:pic>
        <p:nvPicPr>
          <p:cNvPr id="52231" name="Picture 7" descr="slide1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0225" y="1044575"/>
            <a:ext cx="3533775"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54275" name="Rectangle 2"/>
          <p:cNvSpPr>
            <a:spLocks noGrp="1" noChangeArrowheads="1"/>
          </p:cNvSpPr>
          <p:nvPr>
            <p:ph type="title"/>
          </p:nvPr>
        </p:nvSpPr>
        <p:spPr>
          <a:xfrm>
            <a:off x="685800" y="76200"/>
            <a:ext cx="7867650" cy="1073150"/>
          </a:xfrm>
        </p:spPr>
        <p:txBody>
          <a:bodyPr/>
          <a:lstStyle/>
          <a:p>
            <a:r>
              <a:rPr lang="en-US">
                <a:latin typeface="Times" charset="0"/>
                <a:ea typeface="ＭＳ Ｐゴシック" charset="0"/>
                <a:cs typeface="ＭＳ Ｐゴシック" charset="0"/>
              </a:rPr>
              <a:t>Isosurface of Wind = 30 at time step 45, colored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by QRAIN, with volume render of QCLOUD</a:t>
            </a:r>
          </a:p>
        </p:txBody>
      </p:sp>
      <p:pic>
        <p:nvPicPr>
          <p:cNvPr id="54277" name="Picture 5" descr="slide1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575" y="1084263"/>
            <a:ext cx="6126163"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82812554-AEB1-D64B-86B7-EDE43049AA43}" type="slidenum">
              <a:rPr lang="en-US" sz="2800">
                <a:solidFill>
                  <a:srgbClr val="2D2DB9"/>
                </a:solidFill>
              </a:rPr>
              <a:pPr eaLnBrk="1" hangingPunct="1"/>
              <a:t>31</a:t>
            </a:fld>
            <a:endParaRPr lang="en-US" sz="2800">
              <a:solidFill>
                <a:srgbClr val="2D2DB9"/>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atin typeface="Times" charset="0"/>
                <a:ea typeface="ＭＳ Ｐゴシック" charset="0"/>
                <a:cs typeface="ＭＳ Ｐゴシック" charset="0"/>
              </a:rPr>
              <a:t>Capture an animation sequence</a:t>
            </a:r>
          </a:p>
        </p:txBody>
      </p:sp>
      <p:sp>
        <p:nvSpPr>
          <p:cNvPr id="56323" name="Content Placeholder 2"/>
          <p:cNvSpPr>
            <a:spLocks noGrp="1"/>
          </p:cNvSpPr>
          <p:nvPr>
            <p:ph sz="half" idx="1"/>
          </p:nvPr>
        </p:nvSpPr>
        <p:spPr>
          <a:xfrm>
            <a:off x="685800" y="998538"/>
            <a:ext cx="4413250" cy="5326062"/>
          </a:xfrm>
        </p:spPr>
        <p:txBody>
          <a:bodyPr/>
          <a:lstStyle/>
          <a:p>
            <a:pPr>
              <a:buFontTx/>
              <a:buNone/>
            </a:pPr>
            <a:r>
              <a:rPr lang="en-US" sz="2400" dirty="0">
                <a:latin typeface="Times" charset="0"/>
                <a:ea typeface="ＭＳ Ｐゴシック" charset="0"/>
                <a:cs typeface="ＭＳ Ｐゴシック" charset="0"/>
              </a:rPr>
              <a:t>Save a sequence of jpeg files of your visualization: </a:t>
            </a:r>
          </a:p>
          <a:p>
            <a:pPr>
              <a:buFont typeface="Times" charset="0"/>
              <a:buAutoNum type="arabicPeriod"/>
            </a:pPr>
            <a:r>
              <a:rPr lang="en-US" sz="2000" dirty="0">
                <a:latin typeface="Times" charset="0"/>
                <a:ea typeface="ＭＳ Ｐゴシック" charset="0"/>
                <a:cs typeface="ＭＳ Ｐゴシック" charset="0"/>
              </a:rPr>
              <a:t>Set the time step to 0</a:t>
            </a:r>
          </a:p>
          <a:p>
            <a:pPr>
              <a:buFont typeface="Times" charset="0"/>
              <a:buAutoNum type="arabicPeriod"/>
            </a:pPr>
            <a:r>
              <a:rPr lang="en-US" sz="2000" dirty="0">
                <a:latin typeface="Times" charset="0"/>
                <a:ea typeface="ＭＳ Ｐゴシック" charset="0"/>
                <a:cs typeface="ＭＳ Ｐゴシック" charset="0"/>
              </a:rPr>
              <a:t>From Capture menu, choose </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Begin image capture sequence…</a:t>
            </a:r>
            <a:r>
              <a:rPr lang="ja-JP" altLang="en-US" sz="2000" dirty="0">
                <a:latin typeface="Times" charset="0"/>
                <a:ea typeface="ＭＳ Ｐゴシック" charset="0"/>
                <a:cs typeface="ＭＳ Ｐゴシック" charset="0"/>
              </a:rPr>
              <a:t>”</a:t>
            </a:r>
            <a:endParaRPr lang="en-US" sz="2000" dirty="0">
              <a:latin typeface="Times" charset="0"/>
              <a:ea typeface="ＭＳ Ｐゴシック" charset="0"/>
              <a:cs typeface="ＭＳ Ｐゴシック" charset="0"/>
            </a:endParaRPr>
          </a:p>
          <a:p>
            <a:pPr>
              <a:buFont typeface="Times" charset="0"/>
              <a:buAutoNum type="arabicPeriod"/>
            </a:pPr>
            <a:r>
              <a:rPr lang="en-US" sz="2000" dirty="0">
                <a:latin typeface="Times" charset="0"/>
                <a:ea typeface="ＭＳ Ｐゴシック" charset="0"/>
                <a:cs typeface="ＭＳ Ｐゴシック" charset="0"/>
              </a:rPr>
              <a:t>Choose a jpeg file name in a directory where you can write files.</a:t>
            </a:r>
          </a:p>
          <a:p>
            <a:pPr>
              <a:buFont typeface="Times" charset="0"/>
              <a:buAutoNum type="arabicPeriod"/>
            </a:pPr>
            <a:r>
              <a:rPr lang="en-US" sz="2000" dirty="0">
                <a:latin typeface="Times" charset="0"/>
                <a:ea typeface="ＭＳ Ｐゴシック" charset="0"/>
                <a:cs typeface="ＭＳ Ｐゴシック" charset="0"/>
              </a:rPr>
              <a:t>Click the play (        ) button.</a:t>
            </a:r>
          </a:p>
          <a:p>
            <a:pPr>
              <a:buFont typeface="Times" charset="0"/>
              <a:buAutoNum type="arabicPeriod"/>
            </a:pPr>
            <a:r>
              <a:rPr lang="en-US" sz="2000" dirty="0">
                <a:latin typeface="Times" charset="0"/>
                <a:ea typeface="ＭＳ Ｐゴシック" charset="0"/>
                <a:cs typeface="ＭＳ Ｐゴシック" charset="0"/>
              </a:rPr>
              <a:t>When animation is done, from the Capture menu, click </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End flow capture sequence</a:t>
            </a:r>
            <a:r>
              <a:rPr lang="ja-JP" altLang="en-US" sz="2000" dirty="0">
                <a:latin typeface="Times" charset="0"/>
                <a:ea typeface="ＭＳ Ｐゴシック" charset="0"/>
                <a:cs typeface="ＭＳ Ｐゴシック" charset="0"/>
              </a:rPr>
              <a:t>”</a:t>
            </a:r>
            <a:endParaRPr lang="en-US" sz="2000" dirty="0">
              <a:latin typeface="Times" charset="0"/>
              <a:ea typeface="ＭＳ Ｐゴシック" charset="0"/>
              <a:cs typeface="ＭＳ Ｐゴシック" charset="0"/>
            </a:endParaRPr>
          </a:p>
          <a:p>
            <a:r>
              <a:rPr lang="en-US" sz="2000" dirty="0">
                <a:latin typeface="Times" charset="0"/>
                <a:ea typeface="ＭＳ Ｐゴシック" charset="0"/>
                <a:cs typeface="ＭＳ Ｐゴシック" charset="0"/>
              </a:rPr>
              <a:t>(Use </a:t>
            </a:r>
            <a:r>
              <a:rPr lang="en-US" sz="2000" dirty="0" err="1">
                <a:latin typeface="Times" charset="0"/>
                <a:ea typeface="ＭＳ Ｐゴシック" charset="0"/>
                <a:cs typeface="ＭＳ Ｐゴシック" charset="0"/>
              </a:rPr>
              <a:t>Quicktime</a:t>
            </a:r>
            <a:r>
              <a:rPr lang="en-US" sz="2000" dirty="0">
                <a:latin typeface="Times" charset="0"/>
                <a:ea typeface="ＭＳ Ｐゴシック" charset="0"/>
                <a:cs typeface="ＭＳ Ｐゴシック" charset="0"/>
              </a:rPr>
              <a:t> Pro, </a:t>
            </a:r>
            <a:r>
              <a:rPr lang="en-US" sz="2000" dirty="0" err="1">
                <a:latin typeface="Times" charset="0"/>
                <a:ea typeface="ＭＳ Ｐゴシック" charset="0"/>
                <a:cs typeface="ＭＳ Ｐゴシック" charset="0"/>
              </a:rPr>
              <a:t>ffmpeg</a:t>
            </a:r>
            <a:r>
              <a:rPr lang="en-US" sz="2000" dirty="0">
                <a:latin typeface="Times" charset="0"/>
                <a:ea typeface="ＭＳ Ｐゴシック" charset="0"/>
                <a:cs typeface="ＭＳ Ｐゴシック" charset="0"/>
              </a:rPr>
              <a:t>, etc. to convert to movie file.)</a:t>
            </a:r>
          </a:p>
          <a:p>
            <a:pPr>
              <a:buFontTx/>
              <a:buNone/>
            </a:pPr>
            <a:r>
              <a:rPr lang="en-US" sz="2000" dirty="0">
                <a:latin typeface="Times" charset="0"/>
                <a:ea typeface="ＭＳ Ｐゴシック" charset="0"/>
                <a:cs typeface="ＭＳ Ｐゴシック" charset="0"/>
              </a:rPr>
              <a:t>See </a:t>
            </a:r>
            <a:r>
              <a:rPr lang="en-US" sz="2000" dirty="0" err="1">
                <a:latin typeface="Times" charset="0"/>
                <a:ea typeface="ＭＳ Ｐゴシック" charset="0"/>
                <a:cs typeface="ＭＳ Ｐゴシック" charset="0"/>
                <a:hlinkClick r:id="rId3" action="ppaction://hlinkfile"/>
              </a:rPr>
              <a:t>jangmi.mov</a:t>
            </a:r>
            <a:r>
              <a:rPr lang="en-US" sz="2000" dirty="0">
                <a:latin typeface="Times" charset="0"/>
                <a:ea typeface="ＭＳ Ｐゴシック" charset="0"/>
                <a:cs typeface="ＭＳ Ｐゴシック" charset="0"/>
              </a:rPr>
              <a:t> in images directory</a:t>
            </a:r>
          </a:p>
        </p:txBody>
      </p:sp>
      <p:sp>
        <p:nvSpPr>
          <p:cNvPr id="5632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pic>
        <p:nvPicPr>
          <p:cNvPr id="56325" name="Picture 5" descr="playforwar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9075" y="3575050"/>
            <a:ext cx="304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60024BCE-5354-AC4A-BC3D-08C3CDE7F0E9}" type="slidenum">
              <a:rPr lang="en-US" sz="2800">
                <a:solidFill>
                  <a:srgbClr val="2D2DB9"/>
                </a:solidFill>
              </a:rPr>
              <a:pPr eaLnBrk="1" hangingPunct="1"/>
              <a:t>32</a:t>
            </a:fld>
            <a:endParaRPr lang="en-US" sz="2800">
              <a:solidFill>
                <a:srgbClr val="2D2DB9"/>
              </a:solidFill>
            </a:endParaRPr>
          </a:p>
        </p:txBody>
      </p:sp>
      <p:pic>
        <p:nvPicPr>
          <p:cNvPr id="56327" name="Picture 7" descr="slide2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8563" y="1495425"/>
            <a:ext cx="4135437"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85800" y="76200"/>
            <a:ext cx="7772400" cy="801688"/>
          </a:xfrm>
        </p:spPr>
        <p:txBody>
          <a:bodyPr/>
          <a:lstStyle/>
          <a:p>
            <a:r>
              <a:rPr lang="en-US">
                <a:latin typeface="Times" charset="0"/>
                <a:ea typeface="ＭＳ Ｐゴシック" charset="0"/>
                <a:cs typeface="ＭＳ Ｐゴシック" charset="0"/>
              </a:rPr>
              <a:t>Use VAPOR/WRF python support</a:t>
            </a:r>
          </a:p>
        </p:txBody>
      </p:sp>
      <p:sp>
        <p:nvSpPr>
          <p:cNvPr id="57347" name="Content Placeholder 2"/>
          <p:cNvSpPr>
            <a:spLocks noGrp="1"/>
          </p:cNvSpPr>
          <p:nvPr>
            <p:ph sz="half" idx="1"/>
          </p:nvPr>
        </p:nvSpPr>
        <p:spPr>
          <a:xfrm>
            <a:off x="738016" y="653407"/>
            <a:ext cx="7924070" cy="5895674"/>
          </a:xfrm>
        </p:spPr>
        <p:txBody>
          <a:bodyPr/>
          <a:lstStyle/>
          <a:p>
            <a:pPr>
              <a:buFontTx/>
              <a:buNone/>
            </a:pPr>
            <a:r>
              <a:rPr lang="en-US" sz="2000" dirty="0">
                <a:latin typeface="Times" charset="0"/>
                <a:ea typeface="ＭＳ Ｐゴシック" charset="0"/>
                <a:cs typeface="ＭＳ Ｐゴシック" charset="0"/>
              </a:rPr>
              <a:t>Vapor includes </a:t>
            </a:r>
            <a:r>
              <a:rPr lang="en-US" sz="2000" dirty="0" smtClean="0">
                <a:latin typeface="Times" charset="0"/>
                <a:ea typeface="ＭＳ Ｐゴシック" charset="0"/>
                <a:cs typeface="ＭＳ Ｐゴシック" charset="0"/>
              </a:rPr>
              <a:t>Python </a:t>
            </a:r>
            <a:r>
              <a:rPr lang="en-US" sz="2000" dirty="0">
                <a:latin typeface="Times" charset="0"/>
                <a:ea typeface="ＭＳ Ｐゴシック" charset="0"/>
                <a:cs typeface="ＭＳ Ｐゴシック" charset="0"/>
              </a:rPr>
              <a:t>routines for </a:t>
            </a:r>
            <a:r>
              <a:rPr lang="en-US" sz="2000" dirty="0" smtClean="0">
                <a:latin typeface="Times" charset="0"/>
                <a:ea typeface="ＭＳ Ｐゴシック" charset="0"/>
                <a:cs typeface="ＭＳ Ｐゴシック" charset="0"/>
              </a:rPr>
              <a:t>weather analysis, </a:t>
            </a:r>
            <a:r>
              <a:rPr lang="en-US" sz="2000" dirty="0">
                <a:latin typeface="Times" charset="0"/>
                <a:ea typeface="ＭＳ Ｐゴシック" charset="0"/>
                <a:cs typeface="ＭＳ Ｐゴシック" charset="0"/>
              </a:rPr>
              <a:t>such as radar reflectivity, </a:t>
            </a:r>
            <a:r>
              <a:rPr lang="en-US" sz="2000" dirty="0" smtClean="0">
                <a:latin typeface="Times" charset="0"/>
                <a:ea typeface="ＭＳ Ｐゴシック" charset="0"/>
                <a:cs typeface="ＭＳ Ｐゴシック" charset="0"/>
              </a:rPr>
              <a:t>sea-level </a:t>
            </a:r>
            <a:r>
              <a:rPr lang="en-US" sz="2000" dirty="0">
                <a:latin typeface="Times" charset="0"/>
                <a:ea typeface="ＭＳ Ｐゴシック" charset="0"/>
                <a:cs typeface="ＭＳ Ｐゴシック" charset="0"/>
              </a:rPr>
              <a:t>pressure, cloud-top temperature, potential </a:t>
            </a:r>
            <a:r>
              <a:rPr lang="en-US" sz="2000" dirty="0" err="1">
                <a:latin typeface="Times" charset="0"/>
                <a:ea typeface="ＭＳ Ｐゴシック" charset="0"/>
                <a:cs typeface="ＭＳ Ｐゴシック" charset="0"/>
              </a:rPr>
              <a:t>vorticity</a:t>
            </a:r>
            <a:r>
              <a:rPr lang="en-US" sz="2000" dirty="0">
                <a:latin typeface="Times" charset="0"/>
                <a:ea typeface="ＭＳ Ｐゴシック" charset="0"/>
                <a:cs typeface="ＭＳ Ｐゴシック" charset="0"/>
              </a:rPr>
              <a:t>… (Documented on the VAPOR Website under </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Data analysis with VAPOR</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a:t>
            </a:r>
          </a:p>
          <a:p>
            <a:r>
              <a:rPr lang="en-US" sz="2000" dirty="0">
                <a:latin typeface="Times" charset="0"/>
                <a:ea typeface="ＭＳ Ｐゴシック" charset="0"/>
                <a:cs typeface="ＭＳ Ｐゴシック" charset="0"/>
              </a:rPr>
              <a:t>Disable the DVR and the </a:t>
            </a:r>
            <a:r>
              <a:rPr lang="en-US" sz="2000" dirty="0" smtClean="0">
                <a:latin typeface="Times" charset="0"/>
                <a:ea typeface="ＭＳ Ｐゴシック" charset="0"/>
                <a:cs typeface="ＭＳ Ｐゴシック" charset="0"/>
              </a:rPr>
              <a:t>Isosurface.  Set time step = 30.</a:t>
            </a:r>
            <a:endParaRPr lang="en-US" sz="2000" dirty="0">
              <a:latin typeface="Times" charset="0"/>
              <a:ea typeface="ＭＳ Ｐゴシック" charset="0"/>
              <a:cs typeface="ＭＳ Ｐゴシック" charset="0"/>
            </a:endParaRPr>
          </a:p>
          <a:p>
            <a:r>
              <a:rPr lang="en-US" sz="2000" dirty="0">
                <a:latin typeface="Times" charset="0"/>
                <a:ea typeface="ＭＳ Ｐゴシック" charset="0"/>
                <a:cs typeface="ＭＳ Ｐゴシック" charset="0"/>
              </a:rPr>
              <a:t>Write a Python script to create a new variable </a:t>
            </a:r>
            <a:r>
              <a:rPr lang="ja-JP" altLang="en-US" sz="2000" dirty="0">
                <a:latin typeface="Times" charset="0"/>
                <a:ea typeface="ＭＳ Ｐゴシック" charset="0"/>
                <a:cs typeface="ＭＳ Ｐゴシック" charset="0"/>
              </a:rPr>
              <a:t>“</a:t>
            </a:r>
            <a:r>
              <a:rPr lang="en-US" sz="2000" dirty="0" err="1">
                <a:latin typeface="Times" charset="0"/>
                <a:ea typeface="ＭＳ Ｐゴシック" charset="0"/>
                <a:cs typeface="ＭＳ Ｐゴシック" charset="0"/>
              </a:rPr>
              <a:t>dbz</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 which represents the simulated radar reflectivity.  The python script consists of the two lines:</a:t>
            </a:r>
          </a:p>
          <a:p>
            <a:pPr>
              <a:buFontTx/>
              <a:buNone/>
            </a:pPr>
            <a:r>
              <a:rPr lang="en-US" sz="2400" dirty="0">
                <a:latin typeface="Times" charset="0"/>
                <a:ea typeface="ＭＳ Ｐゴシック" charset="0"/>
                <a:cs typeface="ＭＳ Ｐゴシック" charset="0"/>
              </a:rPr>
              <a:t>	</a:t>
            </a:r>
            <a:r>
              <a:rPr lang="en-US" sz="2000" b="1" dirty="0">
                <a:latin typeface="Courier New" charset="0"/>
                <a:ea typeface="ＭＳ Ｐゴシック" charset="0"/>
                <a:cs typeface="Courier New" charset="0"/>
              </a:rPr>
              <a:t>import </a:t>
            </a:r>
            <a:r>
              <a:rPr lang="en-US" sz="2000" b="1" dirty="0" err="1">
                <a:latin typeface="Courier New" charset="0"/>
                <a:ea typeface="ＭＳ Ｐゴシック" charset="0"/>
                <a:cs typeface="Courier New" charset="0"/>
              </a:rPr>
              <a:t>vapor_wrf</a:t>
            </a:r>
            <a:endParaRPr lang="en-US" sz="2000" b="1" dirty="0">
              <a:latin typeface="Courier New" charset="0"/>
              <a:ea typeface="ＭＳ Ｐゴシック" charset="0"/>
              <a:cs typeface="Courier New" charset="0"/>
            </a:endParaRPr>
          </a:p>
          <a:p>
            <a:pPr>
              <a:buFontTx/>
              <a:buNone/>
            </a:pPr>
            <a:r>
              <a:rPr lang="en-US" sz="2000" b="1" dirty="0">
                <a:latin typeface="Courier New" charset="0"/>
                <a:ea typeface="ＭＳ Ｐゴシック" charset="0"/>
                <a:cs typeface="Courier New" charset="0"/>
              </a:rPr>
              <a:t>	</a:t>
            </a:r>
            <a:r>
              <a:rPr lang="en-US" sz="2000" b="1" dirty="0" err="1">
                <a:latin typeface="Courier New" charset="0"/>
                <a:ea typeface="ＭＳ Ｐゴシック" charset="0"/>
                <a:cs typeface="Courier New" charset="0"/>
              </a:rPr>
              <a:t>dbz</a:t>
            </a:r>
            <a:r>
              <a:rPr lang="en-US" sz="2000" b="1" dirty="0">
                <a:latin typeface="Courier New" charset="0"/>
                <a:ea typeface="ＭＳ Ｐゴシック" charset="0"/>
                <a:cs typeface="Courier New" charset="0"/>
              </a:rPr>
              <a:t> = </a:t>
            </a:r>
            <a:r>
              <a:rPr lang="en-US" sz="2000" b="1" dirty="0" err="1">
                <a:latin typeface="Courier New" charset="0"/>
                <a:ea typeface="ＭＳ Ｐゴシック" charset="0"/>
                <a:cs typeface="Courier New" charset="0"/>
              </a:rPr>
              <a:t>vapor_wrf.DBZ</a:t>
            </a:r>
            <a:r>
              <a:rPr lang="en-US" sz="2000" b="1" dirty="0">
                <a:latin typeface="Courier New" charset="0"/>
                <a:ea typeface="ＭＳ Ｐゴシック" charset="0"/>
                <a:cs typeface="Courier New" charset="0"/>
              </a:rPr>
              <a:t>(P,PB,QRAIN,0,QSNOW,T,QVAPOR)</a:t>
            </a:r>
          </a:p>
          <a:p>
            <a:r>
              <a:rPr lang="en-US" sz="2000" dirty="0">
                <a:latin typeface="Times" charset="0"/>
                <a:ea typeface="ＭＳ Ｐゴシック" charset="0"/>
                <a:cs typeface="ＭＳ Ｐゴシック" charset="0"/>
              </a:rPr>
              <a:t>Specify that </a:t>
            </a:r>
            <a:r>
              <a:rPr lang="en-US" sz="2000" dirty="0" err="1">
                <a:latin typeface="Times" charset="0"/>
                <a:ea typeface="ＭＳ Ｐゴシック" charset="0"/>
                <a:cs typeface="ＭＳ Ｐゴシック" charset="0"/>
              </a:rPr>
              <a:t>dbz</a:t>
            </a:r>
            <a:r>
              <a:rPr lang="en-US" sz="2000" dirty="0">
                <a:latin typeface="Times" charset="0"/>
                <a:ea typeface="ＭＳ Ｐゴシック" charset="0"/>
                <a:cs typeface="ＭＳ Ｐゴシック" charset="0"/>
              </a:rPr>
              <a:t> is an output 3D variable </a:t>
            </a:r>
          </a:p>
          <a:p>
            <a:r>
              <a:rPr lang="en-US" sz="2000" dirty="0">
                <a:latin typeface="Times" charset="0"/>
                <a:ea typeface="ＭＳ Ｐゴシック" charset="0"/>
                <a:cs typeface="ＭＳ Ｐゴシック" charset="0"/>
              </a:rPr>
              <a:t>Specify that P, PB, QRAIN, QSNOW, T, and QVAPOR are input 3D variables.</a:t>
            </a:r>
          </a:p>
          <a:p>
            <a:r>
              <a:rPr lang="en-US" sz="2000" dirty="0">
                <a:latin typeface="Times" charset="0"/>
                <a:ea typeface="ＭＳ Ｐゴシック" charset="0"/>
                <a:cs typeface="ＭＳ Ｐゴシック" charset="0"/>
              </a:rPr>
              <a:t>Visualize the DVR of </a:t>
            </a:r>
            <a:r>
              <a:rPr lang="en-US" sz="2000" dirty="0" err="1">
                <a:latin typeface="Times" charset="0"/>
                <a:ea typeface="ＭＳ Ｐゴシック" charset="0"/>
                <a:cs typeface="ＭＳ Ｐゴシック" charset="0"/>
              </a:rPr>
              <a:t>dbz</a:t>
            </a:r>
            <a:r>
              <a:rPr lang="en-US" sz="2000" dirty="0">
                <a:latin typeface="Times" charset="0"/>
                <a:ea typeface="ＭＳ Ｐゴシック" charset="0"/>
                <a:cs typeface="ＭＳ Ｐゴシック" charset="0"/>
              </a:rPr>
              <a:t> (click Fit Data and click </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fit to view</a:t>
            </a:r>
            <a:r>
              <a:rPr lang="ja-JP" altLang="en-US" sz="2000" dirty="0">
                <a:latin typeface="Times" charset="0"/>
                <a:ea typeface="ＭＳ Ｐゴシック" charset="0"/>
                <a:cs typeface="ＭＳ Ｐゴシック" charset="0"/>
              </a:rPr>
              <a:t>”</a:t>
            </a:r>
            <a:r>
              <a:rPr lang="en-US" sz="2000" dirty="0" smtClean="0">
                <a:latin typeface="Times" charset="0"/>
                <a:ea typeface="ＭＳ Ｐゴシック" charset="0"/>
                <a:cs typeface="ＭＳ Ｐゴシック" charset="0"/>
              </a:rPr>
              <a:t>)</a:t>
            </a:r>
          </a:p>
          <a:p>
            <a:r>
              <a:rPr lang="en-US" sz="2000" dirty="0" smtClean="0">
                <a:latin typeface="Times" charset="0"/>
                <a:ea typeface="ＭＳ Ｐゴシック" charset="0"/>
                <a:cs typeface="ＭＳ Ｐゴシック" charset="0"/>
              </a:rPr>
              <a:t>Reduce opacity slider to its center position</a:t>
            </a:r>
            <a:endParaRPr lang="en-US" sz="2000" dirty="0">
              <a:latin typeface="Times" charset="0"/>
              <a:ea typeface="ＭＳ Ｐゴシック" charset="0"/>
              <a:cs typeface="ＭＳ Ｐゴシック" charset="0"/>
            </a:endParaRPr>
          </a:p>
          <a:p>
            <a:r>
              <a:rPr lang="en-US" sz="2000" dirty="0">
                <a:latin typeface="Times" charset="0"/>
                <a:ea typeface="ＭＳ Ｐゴシック" charset="0"/>
                <a:cs typeface="ＭＳ Ｐゴシック" charset="0"/>
              </a:rPr>
              <a:t>Compare this with rain, by creating an isosurface of </a:t>
            </a:r>
            <a:r>
              <a:rPr lang="en-US" sz="2000" dirty="0" smtClean="0">
                <a:latin typeface="Times" charset="0"/>
                <a:ea typeface="ＭＳ Ｐゴシック" charset="0"/>
                <a:cs typeface="ＭＳ Ｐゴシック" charset="0"/>
              </a:rPr>
              <a:t>QRAIN=5.e-05,  set the </a:t>
            </a:r>
            <a:r>
              <a:rPr lang="en-US" sz="2000" dirty="0" err="1" smtClean="0">
                <a:latin typeface="Times" charset="0"/>
                <a:ea typeface="ＭＳ Ｐゴシック" charset="0"/>
                <a:cs typeface="ＭＳ Ｐゴシック" charset="0"/>
              </a:rPr>
              <a:t>isosurface</a:t>
            </a:r>
            <a:r>
              <a:rPr lang="en-US" sz="2000" dirty="0" smtClean="0">
                <a:latin typeface="Times" charset="0"/>
                <a:ea typeface="ＭＳ Ｐゴシック" charset="0"/>
                <a:cs typeface="ＭＳ Ｐゴシック" charset="0"/>
              </a:rPr>
              <a:t> color to be Constant (white).</a:t>
            </a:r>
            <a:endParaRPr lang="en-US" sz="2000" dirty="0">
              <a:latin typeface="Times" charset="0"/>
              <a:ea typeface="ＭＳ Ｐゴシック" charset="0"/>
              <a:cs typeface="ＭＳ Ｐゴシック" charset="0"/>
            </a:endParaRPr>
          </a:p>
          <a:p>
            <a:pPr>
              <a:buNone/>
            </a:pPr>
            <a:endParaRPr lang="en-US" dirty="0">
              <a:latin typeface="Times" charset="0"/>
              <a:ea typeface="ＭＳ Ｐゴシック" charset="0"/>
              <a:cs typeface="ＭＳ Ｐゴシック" charset="0"/>
            </a:endParaRPr>
          </a:p>
        </p:txBody>
      </p:sp>
      <p:sp>
        <p:nvSpPr>
          <p:cNvPr id="5734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err="1" smtClean="0"/>
              <a:t>isosurface</a:t>
            </a:r>
            <a:r>
              <a:rPr lang="en-US" sz="1400" dirty="0" smtClean="0"/>
              <a:t> to have vapor@ucar.edu</a:t>
            </a:r>
            <a:endParaRPr lang="en-US" sz="1400" dirty="0"/>
          </a:p>
        </p:txBody>
      </p:sp>
      <p:sp>
        <p:nvSpPr>
          <p:cNvPr id="5734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DA4C7079-59DB-414E-A68C-A1E2FC787BB4}" type="slidenum">
              <a:rPr lang="en-US" sz="2800">
                <a:solidFill>
                  <a:srgbClr val="2D2DB9"/>
                </a:solidFill>
              </a:rPr>
              <a:pPr eaLnBrk="1" hangingPunct="1"/>
              <a:t>33</a:t>
            </a:fld>
            <a:endParaRPr lang="en-US" sz="2800" dirty="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atin typeface="Times" charset="0"/>
                <a:ea typeface="ＭＳ Ｐゴシック" charset="0"/>
                <a:cs typeface="ＭＳ Ｐゴシック" charset="0"/>
              </a:rPr>
              <a:t>Radar reflectivity with isosurface of QRAIN</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as Typhoon Jangmi approaches Taiwan</a:t>
            </a:r>
          </a:p>
        </p:txBody>
      </p:sp>
      <p:sp>
        <p:nvSpPr>
          <p:cNvPr id="58371"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pic>
        <p:nvPicPr>
          <p:cNvPr id="58372" name="Picture 4" descr="slide2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738" y="1255713"/>
            <a:ext cx="593725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9C46AFD3-5349-6345-857E-BE1989B16353}" type="slidenum">
              <a:rPr lang="en-US" sz="2800">
                <a:solidFill>
                  <a:srgbClr val="2D2DB9"/>
                </a:solidFill>
              </a:rPr>
              <a:pPr eaLnBrk="1" hangingPunct="1"/>
              <a:t>34</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2D Radar Reflectivity</a:t>
            </a:r>
            <a:endParaRPr lang="en-US" dirty="0"/>
          </a:p>
        </p:txBody>
      </p:sp>
      <p:sp>
        <p:nvSpPr>
          <p:cNvPr id="3" name="Content Placeholder 2"/>
          <p:cNvSpPr>
            <a:spLocks noGrp="1"/>
          </p:cNvSpPr>
          <p:nvPr>
            <p:ph idx="1"/>
          </p:nvPr>
        </p:nvSpPr>
        <p:spPr>
          <a:xfrm>
            <a:off x="556054" y="1322388"/>
            <a:ext cx="8587946" cy="5029200"/>
          </a:xfrm>
        </p:spPr>
        <p:txBody>
          <a:bodyPr/>
          <a:lstStyle/>
          <a:p>
            <a:r>
              <a:rPr lang="en-US" dirty="0" smtClean="0">
                <a:latin typeface="Times" charset="0"/>
                <a:ea typeface="ＭＳ Ｐゴシック" charset="0"/>
                <a:cs typeface="ＭＳ Ｐゴシック" charset="0"/>
              </a:rPr>
              <a:t>Disable the Iso and the DVR.</a:t>
            </a:r>
          </a:p>
          <a:p>
            <a:r>
              <a:rPr lang="en-US" dirty="0" smtClean="0">
                <a:latin typeface="Times" charset="0"/>
                <a:ea typeface="ＭＳ Ｐゴシック" charset="0"/>
                <a:cs typeface="ＭＳ Ｐゴシック" charset="0"/>
              </a:rPr>
              <a:t>Write </a:t>
            </a:r>
            <a:r>
              <a:rPr lang="en-US" dirty="0">
                <a:latin typeface="Times" charset="0"/>
                <a:ea typeface="ＭＳ Ｐゴシック" charset="0"/>
                <a:cs typeface="ＭＳ Ｐゴシック" charset="0"/>
              </a:rPr>
              <a:t>a Python script to create a new variable </a:t>
            </a:r>
            <a:r>
              <a:rPr lang="ja-JP" altLang="en-US" dirty="0" smtClean="0">
                <a:latin typeface="Times" charset="0"/>
                <a:ea typeface="ＭＳ Ｐゴシック" charset="0"/>
                <a:cs typeface="ＭＳ Ｐゴシック" charset="0"/>
              </a:rPr>
              <a:t>“</a:t>
            </a:r>
            <a:r>
              <a:rPr lang="en-US" dirty="0" smtClean="0">
                <a:latin typeface="Times" charset="0"/>
                <a:ea typeface="ＭＳ Ｐゴシック" charset="0"/>
                <a:cs typeface="ＭＳ Ｐゴシック" charset="0"/>
              </a:rPr>
              <a:t>dbz2d</a:t>
            </a:r>
            <a:r>
              <a:rPr lang="ja-JP" altLang="en-US" dirty="0" smtClean="0">
                <a:latin typeface="Times" charset="0"/>
                <a:ea typeface="ＭＳ Ｐゴシック" charset="0"/>
                <a:cs typeface="ＭＳ Ｐゴシック" charset="0"/>
              </a:rPr>
              <a:t>”</a:t>
            </a:r>
            <a:r>
              <a:rPr lang="en-US" dirty="0" smtClean="0">
                <a:latin typeface="Times" charset="0"/>
                <a:ea typeface="ＭＳ Ｐゴシック" charset="0"/>
                <a:cs typeface="ＭＳ Ｐゴシック" charset="0"/>
              </a:rPr>
              <a:t> </a:t>
            </a:r>
            <a:r>
              <a:rPr lang="en-US" dirty="0">
                <a:latin typeface="Times" charset="0"/>
                <a:ea typeface="ＭＳ Ｐゴシック" charset="0"/>
                <a:cs typeface="ＭＳ Ｐゴシック" charset="0"/>
              </a:rPr>
              <a:t>which represents the </a:t>
            </a:r>
            <a:r>
              <a:rPr lang="en-US" dirty="0" smtClean="0">
                <a:latin typeface="Times" charset="0"/>
                <a:ea typeface="ＭＳ Ｐゴシック" charset="0"/>
                <a:cs typeface="ＭＳ Ｐゴシック" charset="0"/>
              </a:rPr>
              <a:t>vertical max </a:t>
            </a:r>
            <a:r>
              <a:rPr lang="en-US" dirty="0">
                <a:latin typeface="Times" charset="0"/>
                <a:ea typeface="ＭＳ Ｐゴシック" charset="0"/>
                <a:cs typeface="ＭＳ Ｐゴシック" charset="0"/>
              </a:rPr>
              <a:t>radar reflectivity.  The python script consists of the two lines:</a:t>
            </a:r>
          </a:p>
          <a:p>
            <a:pPr>
              <a:buFontTx/>
              <a:buNone/>
            </a:pPr>
            <a:r>
              <a:rPr lang="en-US" sz="2800" dirty="0">
                <a:latin typeface="Times" charset="0"/>
                <a:ea typeface="ＭＳ Ｐゴシック" charset="0"/>
                <a:cs typeface="ＭＳ Ｐゴシック" charset="0"/>
              </a:rPr>
              <a:t>	</a:t>
            </a:r>
            <a:r>
              <a:rPr lang="en-US" sz="2000" b="1" dirty="0">
                <a:latin typeface="Courier New" charset="0"/>
                <a:ea typeface="ＭＳ Ｐゴシック" charset="0"/>
                <a:cs typeface="Courier New" charset="0"/>
              </a:rPr>
              <a:t>import </a:t>
            </a:r>
            <a:r>
              <a:rPr lang="en-US" sz="2000" b="1" dirty="0" err="1" smtClean="0">
                <a:latin typeface="Courier New" charset="0"/>
                <a:ea typeface="ＭＳ Ｐゴシック" charset="0"/>
                <a:cs typeface="Courier New" charset="0"/>
              </a:rPr>
              <a:t>vapor_wrf</a:t>
            </a:r>
            <a:endParaRPr lang="en-US" sz="2000" b="1" dirty="0" smtClean="0">
              <a:latin typeface="Courier New" charset="0"/>
              <a:ea typeface="ＭＳ Ｐゴシック" charset="0"/>
              <a:cs typeface="Courier New" charset="0"/>
            </a:endParaRPr>
          </a:p>
          <a:p>
            <a:pPr>
              <a:buFontTx/>
              <a:buNone/>
            </a:pPr>
            <a:r>
              <a:rPr lang="en-US" sz="2000" b="1" dirty="0">
                <a:latin typeface="Courier New" charset="0"/>
                <a:ea typeface="ＭＳ Ｐゴシック" charset="0"/>
                <a:cs typeface="Courier New" charset="0"/>
              </a:rPr>
              <a:t>	</a:t>
            </a:r>
            <a:r>
              <a:rPr lang="en-US" sz="2000" b="1" dirty="0" smtClean="0">
                <a:latin typeface="Courier New" charset="0"/>
                <a:ea typeface="ＭＳ Ｐゴシック" charset="0"/>
                <a:cs typeface="Courier New" charset="0"/>
              </a:rPr>
              <a:t>dbz2d=</a:t>
            </a:r>
            <a:r>
              <a:rPr lang="en-US" sz="2000" b="1" dirty="0" err="1" smtClean="0">
                <a:latin typeface="Courier New" charset="0"/>
                <a:ea typeface="ＭＳ Ｐゴシック" charset="0"/>
                <a:cs typeface="Courier New" charset="0"/>
              </a:rPr>
              <a:t>vapor_wrf.DBZ_MAX</a:t>
            </a:r>
            <a:r>
              <a:rPr lang="en-US" sz="2000" b="1" dirty="0" smtClean="0">
                <a:latin typeface="Courier New" charset="0"/>
                <a:ea typeface="ＭＳ Ｐゴシック" charset="0"/>
                <a:cs typeface="Courier New" charset="0"/>
              </a:rPr>
              <a:t>(P,PB,QRAIN,0,QSNOW,T,QVAPOR</a:t>
            </a:r>
            <a:r>
              <a:rPr lang="en-US" sz="2000" b="1" dirty="0">
                <a:latin typeface="Courier New" charset="0"/>
                <a:ea typeface="ＭＳ Ｐゴシック" charset="0"/>
                <a:cs typeface="Courier New" charset="0"/>
              </a:rPr>
              <a:t>)</a:t>
            </a:r>
          </a:p>
          <a:p>
            <a:r>
              <a:rPr lang="en-US" dirty="0">
                <a:latin typeface="Times" charset="0"/>
                <a:ea typeface="ＭＳ Ｐゴシック" charset="0"/>
                <a:cs typeface="ＭＳ Ｐゴシック" charset="0"/>
              </a:rPr>
              <a:t>Specify that </a:t>
            </a:r>
            <a:r>
              <a:rPr lang="en-US" dirty="0" smtClean="0">
                <a:latin typeface="Times" charset="0"/>
                <a:ea typeface="ＭＳ Ｐゴシック" charset="0"/>
                <a:cs typeface="ＭＳ Ｐゴシック" charset="0"/>
              </a:rPr>
              <a:t>dbz2d </a:t>
            </a:r>
            <a:r>
              <a:rPr lang="en-US" dirty="0">
                <a:latin typeface="Times" charset="0"/>
                <a:ea typeface="ＭＳ Ｐゴシック" charset="0"/>
                <a:cs typeface="ＭＳ Ｐゴシック" charset="0"/>
              </a:rPr>
              <a:t>is an output </a:t>
            </a:r>
            <a:r>
              <a:rPr lang="en-US" dirty="0" smtClean="0">
                <a:latin typeface="Times" charset="0"/>
                <a:ea typeface="ＭＳ Ｐゴシック" charset="0"/>
                <a:cs typeface="ＭＳ Ｐゴシック" charset="0"/>
              </a:rPr>
              <a:t>2D </a:t>
            </a:r>
            <a:r>
              <a:rPr lang="en-US" dirty="0">
                <a:latin typeface="Times" charset="0"/>
                <a:ea typeface="ＭＳ Ｐゴシック" charset="0"/>
                <a:cs typeface="ＭＳ Ｐゴシック" charset="0"/>
              </a:rPr>
              <a:t>variable </a:t>
            </a:r>
          </a:p>
          <a:p>
            <a:r>
              <a:rPr lang="en-US" dirty="0">
                <a:latin typeface="Times" charset="0"/>
                <a:ea typeface="ＭＳ Ｐゴシック" charset="0"/>
                <a:cs typeface="ＭＳ Ｐゴシック" charset="0"/>
              </a:rPr>
              <a:t>Specify that P, PB, QRAIN, QSNOW, T, and QVAPOR are input 3D variables.</a:t>
            </a:r>
          </a:p>
          <a:p>
            <a:r>
              <a:rPr lang="en-US" dirty="0" smtClean="0">
                <a:latin typeface="Times" charset="0"/>
                <a:ea typeface="ＭＳ Ｐゴシック" charset="0"/>
                <a:cs typeface="ＭＳ Ｐゴシック" charset="0"/>
              </a:rPr>
              <a:t>Click “Test” and then “Apply”</a:t>
            </a:r>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35</a:t>
            </a:fld>
            <a:endParaRPr lang="en-US"/>
          </a:p>
        </p:txBody>
      </p:sp>
    </p:spTree>
    <p:extLst>
      <p:ext uri="{BB962C8B-B14F-4D97-AF65-F5344CB8AC3E}">
        <p14:creationId xmlns:p14="http://schemas.microsoft.com/office/powerpoint/2010/main" val="21767795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Visualize 2D Radar Reflectivity</a:t>
            </a:r>
            <a:endParaRPr lang="en-US" dirty="0"/>
          </a:p>
        </p:txBody>
      </p:sp>
      <p:sp>
        <p:nvSpPr>
          <p:cNvPr id="3" name="Content Placeholder 2"/>
          <p:cNvSpPr>
            <a:spLocks noGrp="1"/>
          </p:cNvSpPr>
          <p:nvPr>
            <p:ph idx="1"/>
          </p:nvPr>
        </p:nvSpPr>
        <p:spPr>
          <a:xfrm>
            <a:off x="703263" y="1116940"/>
            <a:ext cx="7772400" cy="5029200"/>
          </a:xfrm>
        </p:spPr>
        <p:txBody>
          <a:bodyPr/>
          <a:lstStyle/>
          <a:p>
            <a:r>
              <a:rPr lang="en-US" dirty="0" smtClean="0"/>
              <a:t>Disable the DVR and the ISO renderers</a:t>
            </a:r>
          </a:p>
          <a:p>
            <a:r>
              <a:rPr lang="en-US" dirty="0" smtClean="0"/>
              <a:t>Select 2D tab, choose “dbz2d” as variable</a:t>
            </a:r>
          </a:p>
          <a:p>
            <a:r>
              <a:rPr lang="en-US" dirty="0" smtClean="0"/>
              <a:t>Click “Fit Data” , “Fit to View” and “</a:t>
            </a:r>
            <a:r>
              <a:rPr lang="en-US" dirty="0" err="1" smtClean="0"/>
              <a:t>Histo</a:t>
            </a:r>
            <a:r>
              <a:rPr lang="en-US" dirty="0" smtClean="0"/>
              <a:t>” buttons for the 2D transfer function editor.</a:t>
            </a:r>
          </a:p>
          <a:p>
            <a:r>
              <a:rPr lang="en-US" dirty="0" smtClean="0"/>
              <a:t>Slide the leftmost control point down to the bottom so that zero reflectivity will display as transparent.</a:t>
            </a:r>
          </a:p>
          <a:p>
            <a:r>
              <a:rPr lang="en-US" dirty="0" smtClean="0"/>
              <a:t>Enable the 2D visualizer (check Instance: 1)</a:t>
            </a:r>
          </a:p>
          <a:p>
            <a:r>
              <a:rPr lang="en-US" dirty="0" smtClean="0"/>
              <a:t>Set the z coordinate of the 2D plane to 500 (just above the surface)</a:t>
            </a:r>
          </a:p>
          <a:p>
            <a:r>
              <a:rPr lang="en-US" dirty="0" smtClean="0"/>
              <a:t>Enable the ISO visualizer, set its Opacity to 0.5, so you can compare the rain to the radar in the planar image</a:t>
            </a:r>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36</a:t>
            </a:fld>
            <a:endParaRPr lang="en-US"/>
          </a:p>
        </p:txBody>
      </p:sp>
    </p:spTree>
    <p:extLst>
      <p:ext uri="{BB962C8B-B14F-4D97-AF65-F5344CB8AC3E}">
        <p14:creationId xmlns:p14="http://schemas.microsoft.com/office/powerpoint/2010/main" val="14555421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Radar Reflectivity with QRAIN isosurface</a:t>
            </a:r>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37</a:t>
            </a:fld>
            <a:endParaRPr lang="en-US"/>
          </a:p>
        </p:txBody>
      </p:sp>
      <p:pic>
        <p:nvPicPr>
          <p:cNvPr id="6" name="Picture 5" descr="slide3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9208" y="1214012"/>
            <a:ext cx="7546031" cy="5612943"/>
          </a:xfrm>
          <a:prstGeom prst="rect">
            <a:avLst/>
          </a:prstGeom>
        </p:spPr>
      </p:pic>
    </p:spTree>
    <p:extLst>
      <p:ext uri="{BB962C8B-B14F-4D97-AF65-F5344CB8AC3E}">
        <p14:creationId xmlns:p14="http://schemas.microsoft.com/office/powerpoint/2010/main" val="29681014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60419" name="Rectangle 2"/>
          <p:cNvSpPr>
            <a:spLocks noGrp="1" noChangeArrowheads="1"/>
          </p:cNvSpPr>
          <p:nvPr>
            <p:ph type="title"/>
          </p:nvPr>
        </p:nvSpPr>
        <p:spPr/>
        <p:txBody>
          <a:bodyPr/>
          <a:lstStyle/>
          <a:p>
            <a:r>
              <a:rPr lang="en-US" dirty="0">
                <a:latin typeface="Times" charset="0"/>
                <a:ea typeface="ＭＳ Ｐゴシック" charset="0"/>
                <a:cs typeface="ＭＳ Ｐゴシック" charset="0"/>
              </a:rPr>
              <a:t>Flow Visualization Overview</a:t>
            </a:r>
          </a:p>
        </p:txBody>
      </p:sp>
      <p:sp>
        <p:nvSpPr>
          <p:cNvPr id="60420" name="Rectangle 3"/>
          <p:cNvSpPr>
            <a:spLocks noGrp="1" noChangeArrowheads="1"/>
          </p:cNvSpPr>
          <p:nvPr>
            <p:ph type="body" idx="1"/>
          </p:nvPr>
        </p:nvSpPr>
        <p:spPr/>
        <p:txBody>
          <a:bodyPr/>
          <a:lstStyle/>
          <a:p>
            <a:r>
              <a:rPr lang="en-US" sz="2000" dirty="0" smtClean="0">
                <a:latin typeface="Times" charset="0"/>
                <a:ea typeface="ＭＳ Ｐゴシック" charset="0"/>
                <a:cs typeface="ＭＳ Ｐゴシック" charset="0"/>
              </a:rPr>
              <a:t>Flow direction can be illustrated using the </a:t>
            </a:r>
            <a:r>
              <a:rPr lang="en-US" sz="2000" b="1" i="1" dirty="0" smtClean="0">
                <a:latin typeface="Times" charset="0"/>
                <a:ea typeface="ＭＳ Ｐゴシック" charset="0"/>
                <a:cs typeface="ＭＳ Ｐゴシック" charset="0"/>
              </a:rPr>
              <a:t>Barbs</a:t>
            </a:r>
            <a:r>
              <a:rPr lang="en-US" sz="2000" dirty="0" smtClean="0">
                <a:latin typeface="Times" charset="0"/>
                <a:ea typeface="ＭＳ Ｐゴシック" charset="0"/>
                <a:cs typeface="ＭＳ Ｐゴシック" charset="0"/>
              </a:rPr>
              <a:t> tab.</a:t>
            </a:r>
          </a:p>
          <a:p>
            <a:r>
              <a:rPr lang="en-US" sz="2000" dirty="0" smtClean="0">
                <a:latin typeface="Times" charset="0"/>
                <a:ea typeface="ＭＳ Ｐゴシック" charset="0"/>
                <a:cs typeface="ＭＳ Ｐゴシック" charset="0"/>
              </a:rPr>
              <a:t>Flow can be illustrated in cross-section using the </a:t>
            </a:r>
            <a:r>
              <a:rPr lang="en-US" sz="2000" b="1" i="1" dirty="0" smtClean="0">
                <a:latin typeface="Times" charset="0"/>
                <a:ea typeface="ＭＳ Ｐゴシック" charset="0"/>
                <a:cs typeface="ＭＳ Ｐゴシック" charset="0"/>
              </a:rPr>
              <a:t>flow image </a:t>
            </a:r>
            <a:r>
              <a:rPr lang="en-US" sz="2000" dirty="0" smtClean="0">
                <a:latin typeface="Times" charset="0"/>
                <a:ea typeface="ＭＳ Ｐゴシック" charset="0"/>
                <a:cs typeface="ＭＳ Ｐゴシック" charset="0"/>
              </a:rPr>
              <a:t>capability in the </a:t>
            </a:r>
            <a:r>
              <a:rPr lang="en-US" sz="2000" b="1" i="1" dirty="0" smtClean="0">
                <a:latin typeface="Times" charset="0"/>
                <a:ea typeface="ＭＳ Ｐゴシック" charset="0"/>
                <a:cs typeface="ＭＳ Ｐゴシック" charset="0"/>
              </a:rPr>
              <a:t>Probe</a:t>
            </a:r>
            <a:r>
              <a:rPr lang="en-US" sz="2000" dirty="0" smtClean="0">
                <a:latin typeface="Times" charset="0"/>
                <a:ea typeface="ＭＳ Ｐゴシック" charset="0"/>
                <a:cs typeface="ＭＳ Ｐゴシック" charset="0"/>
              </a:rPr>
              <a:t> tab.</a:t>
            </a:r>
          </a:p>
          <a:p>
            <a:r>
              <a:rPr lang="en-US" sz="2000" dirty="0" smtClean="0">
                <a:latin typeface="Times" charset="0"/>
                <a:ea typeface="ＭＳ Ｐゴシック" charset="0"/>
                <a:cs typeface="ＭＳ Ｐゴシック" charset="0"/>
              </a:rPr>
              <a:t>Vapor can display streamlines (</a:t>
            </a:r>
            <a:r>
              <a:rPr lang="en-US" sz="2000" b="1" i="1" dirty="0" smtClean="0">
                <a:latin typeface="Times" charset="0"/>
                <a:ea typeface="ＭＳ Ｐゴシック" charset="0"/>
                <a:cs typeface="ＭＳ Ｐゴシック" charset="0"/>
              </a:rPr>
              <a:t>steady</a:t>
            </a:r>
            <a:r>
              <a:rPr lang="en-US" sz="2000" dirty="0" smtClean="0">
                <a:latin typeface="Times" charset="0"/>
                <a:ea typeface="ＭＳ Ｐゴシック" charset="0"/>
                <a:cs typeface="ＭＳ Ｐゴシック" charset="0"/>
              </a:rPr>
              <a:t> flow, constant time) and </a:t>
            </a:r>
            <a:r>
              <a:rPr lang="en-US" sz="2000" dirty="0" err="1" smtClean="0">
                <a:latin typeface="Times" charset="0"/>
                <a:ea typeface="ＭＳ Ｐゴシック" charset="0"/>
                <a:cs typeface="ＭＳ Ｐゴシック" charset="0"/>
              </a:rPr>
              <a:t>pathlines</a:t>
            </a:r>
            <a:r>
              <a:rPr lang="en-US" sz="2000" dirty="0" smtClean="0">
                <a:latin typeface="Times" charset="0"/>
                <a:ea typeface="ＭＳ Ｐゴシック" charset="0"/>
                <a:cs typeface="ＭＳ Ｐゴシック" charset="0"/>
              </a:rPr>
              <a:t> (</a:t>
            </a:r>
            <a:r>
              <a:rPr lang="en-US" sz="2000" b="1" i="1" dirty="0" smtClean="0">
                <a:latin typeface="Times" charset="0"/>
                <a:ea typeface="ＭＳ Ｐゴシック" charset="0"/>
                <a:cs typeface="ＭＳ Ｐゴシック" charset="0"/>
              </a:rPr>
              <a:t>unsteady</a:t>
            </a:r>
            <a:r>
              <a:rPr lang="en-US" sz="2000" dirty="0" smtClean="0">
                <a:latin typeface="Times" charset="0"/>
                <a:ea typeface="ＭＳ Ｐゴシック" charset="0"/>
                <a:cs typeface="ＭＳ Ｐゴシック" charset="0"/>
              </a:rPr>
              <a:t> flow, showing particle paths over time)</a:t>
            </a:r>
            <a:endParaRPr lang="en-US" sz="2000" dirty="0">
              <a:latin typeface="Times" charset="0"/>
              <a:ea typeface="ＭＳ Ｐゴシック" charset="0"/>
              <a:cs typeface="ＭＳ Ｐゴシック" charset="0"/>
            </a:endParaRPr>
          </a:p>
          <a:p>
            <a:r>
              <a:rPr lang="en-US" sz="2000" dirty="0">
                <a:latin typeface="Times" charset="0"/>
                <a:ea typeface="ＭＳ Ｐゴシック" charset="0"/>
                <a:cs typeface="ＭＳ Ｐゴシック" charset="0"/>
              </a:rPr>
              <a:t>Streamlines and path lines are established by </a:t>
            </a:r>
            <a:r>
              <a:rPr lang="en-US" sz="2000" b="1" i="1" dirty="0">
                <a:latin typeface="Times" charset="0"/>
                <a:ea typeface="ＭＳ Ｐゴシック" charset="0"/>
                <a:cs typeface="ＭＳ Ｐゴシック" charset="0"/>
              </a:rPr>
              <a:t>seed points </a:t>
            </a:r>
            <a:r>
              <a:rPr lang="en-US" sz="2000" dirty="0">
                <a:latin typeface="Times" charset="0"/>
                <a:ea typeface="ＭＳ Ｐゴシック" charset="0"/>
                <a:cs typeface="ＭＳ Ｐゴシック" charset="0"/>
              </a:rPr>
              <a:t>(starting points for flow integration) </a:t>
            </a:r>
          </a:p>
          <a:p>
            <a:r>
              <a:rPr lang="en-US" sz="2000" dirty="0">
                <a:latin typeface="Times" charset="0"/>
                <a:ea typeface="ＭＳ Ｐゴシック" charset="0"/>
                <a:cs typeface="ＭＳ Ｐゴシック" charset="0"/>
              </a:rPr>
              <a:t>Seed points can be:</a:t>
            </a:r>
          </a:p>
          <a:p>
            <a:pPr lvl="1"/>
            <a:r>
              <a:rPr lang="en-US" sz="1800" b="1" i="1" dirty="0">
                <a:latin typeface="Times" charset="0"/>
                <a:ea typeface="ＭＳ Ｐゴシック" charset="0"/>
              </a:rPr>
              <a:t>Random</a:t>
            </a:r>
            <a:r>
              <a:rPr lang="en-US" sz="1800" dirty="0">
                <a:latin typeface="Times" charset="0"/>
                <a:ea typeface="ＭＳ Ｐゴシック" charset="0"/>
              </a:rPr>
              <a:t>: Randomly placed within a range of x, y, and z  values, or</a:t>
            </a:r>
          </a:p>
          <a:p>
            <a:pPr lvl="1"/>
            <a:r>
              <a:rPr lang="en-US" sz="1800" b="1" i="1" dirty="0">
                <a:latin typeface="Times" charset="0"/>
                <a:ea typeface="ＭＳ Ｐゴシック" charset="0"/>
              </a:rPr>
              <a:t>Nonrandom</a:t>
            </a:r>
            <a:r>
              <a:rPr lang="en-US" sz="1800" dirty="0">
                <a:latin typeface="Times" charset="0"/>
                <a:ea typeface="ＭＳ Ｐゴシック" charset="0"/>
              </a:rPr>
              <a:t>: Evenly spaced in x, y, and z dimensions, or</a:t>
            </a:r>
          </a:p>
          <a:p>
            <a:pPr lvl="1"/>
            <a:r>
              <a:rPr lang="en-US" sz="1800" b="1" i="1" dirty="0">
                <a:latin typeface="Times" charset="0"/>
                <a:ea typeface="ＭＳ Ｐゴシック" charset="0"/>
              </a:rPr>
              <a:t>Seed List</a:t>
            </a:r>
            <a:r>
              <a:rPr lang="en-US" sz="1800" dirty="0">
                <a:latin typeface="Times" charset="0"/>
                <a:ea typeface="ＭＳ Ｐゴシック" charset="0"/>
              </a:rPr>
              <a:t>: Explicitly placed in the scene</a:t>
            </a:r>
          </a:p>
          <a:p>
            <a:r>
              <a:rPr lang="en-US" sz="2000" dirty="0">
                <a:latin typeface="Times" charset="0"/>
                <a:ea typeface="ＭＳ Ｐゴシック" charset="0"/>
                <a:cs typeface="ＭＳ Ｐゴシック" charset="0"/>
              </a:rPr>
              <a:t>Vapor </a:t>
            </a:r>
            <a:r>
              <a:rPr lang="en-US" sz="2000" b="1" i="1" dirty="0">
                <a:latin typeface="Times" charset="0"/>
                <a:ea typeface="ＭＳ Ｐゴシック" charset="0"/>
                <a:cs typeface="ＭＳ Ｐゴシック" charset="0"/>
              </a:rPr>
              <a:t>Rake</a:t>
            </a:r>
            <a:r>
              <a:rPr lang="en-US" sz="2000" dirty="0">
                <a:latin typeface="Times" charset="0"/>
                <a:ea typeface="ＭＳ Ｐゴシック" charset="0"/>
                <a:cs typeface="ＭＳ Ｐゴシック" charset="0"/>
              </a:rPr>
              <a:t> tool is provided to specify a box for random or evenly spaced (nonrandom) seeds (looks like:       )</a:t>
            </a:r>
          </a:p>
          <a:p>
            <a:r>
              <a:rPr lang="en-US" sz="2000" dirty="0">
                <a:latin typeface="Times" charset="0"/>
                <a:ea typeface="ＭＳ Ｐゴシック" charset="0"/>
                <a:cs typeface="ＭＳ Ｐゴシック" charset="0"/>
              </a:rPr>
              <a:t>VAPOR </a:t>
            </a:r>
            <a:r>
              <a:rPr lang="en-US" sz="2000" b="1" i="1" dirty="0">
                <a:latin typeface="Times" charset="0"/>
                <a:ea typeface="ＭＳ Ｐゴシック" charset="0"/>
                <a:cs typeface="ＭＳ Ｐゴシック" charset="0"/>
              </a:rPr>
              <a:t>Probe</a:t>
            </a:r>
            <a:r>
              <a:rPr lang="en-US" sz="2000" dirty="0">
                <a:latin typeface="Times" charset="0"/>
                <a:ea typeface="ＭＳ Ｐゴシック" charset="0"/>
                <a:cs typeface="ＭＳ Ｐゴシック" charset="0"/>
              </a:rPr>
              <a:t> tool (      ) can be used to position flow seed points.</a:t>
            </a:r>
          </a:p>
        </p:txBody>
      </p:sp>
      <p:pic>
        <p:nvPicPr>
          <p:cNvPr id="60421" name="Picture 4" descr="prob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075" y="5799617"/>
            <a:ext cx="3667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5" descr="rak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7664" y="5402370"/>
            <a:ext cx="3794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601AE338-8A8A-114B-96F7-C078110EC6CD}" type="slidenum">
              <a:rPr lang="en-US" sz="2800">
                <a:solidFill>
                  <a:srgbClr val="2D2DB9"/>
                </a:solidFill>
              </a:rPr>
              <a:pPr eaLnBrk="1" hangingPunct="1"/>
              <a:t>38</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wind barbs</a:t>
            </a:r>
            <a:endParaRPr lang="en-US" dirty="0"/>
          </a:p>
        </p:txBody>
      </p:sp>
      <p:sp>
        <p:nvSpPr>
          <p:cNvPr id="3" name="Content Placeholder 2"/>
          <p:cNvSpPr>
            <a:spLocks noGrp="1"/>
          </p:cNvSpPr>
          <p:nvPr>
            <p:ph idx="1"/>
          </p:nvPr>
        </p:nvSpPr>
        <p:spPr/>
        <p:txBody>
          <a:bodyPr/>
          <a:lstStyle/>
          <a:p>
            <a:r>
              <a:rPr lang="en-US" dirty="0" smtClean="0"/>
              <a:t>Disable the ISO and the 2D renderer</a:t>
            </a:r>
          </a:p>
          <a:p>
            <a:r>
              <a:rPr lang="en-US" dirty="0" smtClean="0"/>
              <a:t>Click on the “Barbs” tab at the far left of the tabs</a:t>
            </a:r>
          </a:p>
          <a:p>
            <a:r>
              <a:rPr lang="en-US" dirty="0" smtClean="0"/>
              <a:t>Enable the Barbs (you should see arrows spiraling around the typhoon</a:t>
            </a:r>
          </a:p>
          <a:p>
            <a:r>
              <a:rPr lang="en-US" dirty="0" smtClean="0"/>
              <a:t>Under Layout Options, check “Offset vertical position by terrain height”, and set the X and Y grid dimensions to 20</a:t>
            </a:r>
          </a:p>
          <a:p>
            <a:r>
              <a:rPr lang="en-US" dirty="0" smtClean="0"/>
              <a:t>Under Appearance options, set the Barb thickness to 1.5 and the scale factor to 1500</a:t>
            </a:r>
          </a:p>
          <a:p>
            <a:r>
              <a:rPr lang="en-US" dirty="0" smtClean="0"/>
              <a:t>Enable the DVR of QCLOUD (retain previous DVR settings)</a:t>
            </a:r>
          </a:p>
          <a:p>
            <a:r>
              <a:rPr lang="en-US" dirty="0" smtClean="0"/>
              <a:t>Animate.</a:t>
            </a:r>
          </a:p>
          <a:p>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39</a:t>
            </a:fld>
            <a:endParaRPr lang="en-US"/>
          </a:p>
        </p:txBody>
      </p:sp>
    </p:spTree>
    <p:extLst>
      <p:ext uri="{BB962C8B-B14F-4D97-AF65-F5344CB8AC3E}">
        <p14:creationId xmlns:p14="http://schemas.microsoft.com/office/powerpoint/2010/main" val="34222671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24579" name="Rectangle 2"/>
          <p:cNvSpPr>
            <a:spLocks noGrp="1" noChangeArrowheads="1"/>
          </p:cNvSpPr>
          <p:nvPr>
            <p:ph type="title"/>
          </p:nvPr>
        </p:nvSpPr>
        <p:spPr/>
        <p:txBody>
          <a:bodyPr/>
          <a:lstStyle/>
          <a:p>
            <a:r>
              <a:rPr lang="en-US" dirty="0">
                <a:latin typeface="Times" charset="0"/>
                <a:ea typeface="ＭＳ Ｐゴシック" charset="0"/>
                <a:cs typeface="ＭＳ Ｐゴシック" charset="0"/>
              </a:rPr>
              <a:t>Tutorial </a:t>
            </a:r>
            <a:r>
              <a:rPr lang="en-US" dirty="0" smtClean="0">
                <a:latin typeface="Times" charset="0"/>
                <a:ea typeface="ＭＳ Ｐゴシック" charset="0"/>
                <a:cs typeface="ＭＳ Ｐゴシック" charset="0"/>
              </a:rPr>
              <a:t>Outline:  Typhoon </a:t>
            </a:r>
            <a:r>
              <a:rPr lang="en-US" dirty="0" err="1" smtClean="0">
                <a:latin typeface="Times" charset="0"/>
                <a:ea typeface="ＭＳ Ｐゴシック" charset="0"/>
                <a:cs typeface="ＭＳ Ｐゴシック" charset="0"/>
              </a:rPr>
              <a:t>Jangmi</a:t>
            </a:r>
            <a:r>
              <a:rPr lang="en-US" dirty="0" smtClean="0">
                <a:latin typeface="Times" charset="0"/>
                <a:ea typeface="ＭＳ Ｐゴシック" charset="0"/>
                <a:cs typeface="ＭＳ Ｐゴシック" charset="0"/>
              </a:rPr>
              <a:t> Exercise</a:t>
            </a:r>
            <a:endParaRPr lang="en-US" dirty="0">
              <a:latin typeface="Times" charset="0"/>
              <a:ea typeface="ＭＳ Ｐゴシック" charset="0"/>
              <a:cs typeface="ＭＳ Ｐゴシック" charset="0"/>
            </a:endParaRPr>
          </a:p>
        </p:txBody>
      </p:sp>
      <p:sp>
        <p:nvSpPr>
          <p:cNvPr id="24580" name="Rectangle 3"/>
          <p:cNvSpPr>
            <a:spLocks noGrp="1" noChangeArrowheads="1"/>
          </p:cNvSpPr>
          <p:nvPr>
            <p:ph type="body" sz="half" idx="1"/>
          </p:nvPr>
        </p:nvSpPr>
        <p:spPr>
          <a:xfrm>
            <a:off x="685800" y="904875"/>
            <a:ext cx="7772400" cy="5210175"/>
          </a:xfrm>
        </p:spPr>
        <p:txBody>
          <a:bodyPr/>
          <a:lstStyle/>
          <a:p>
            <a:r>
              <a:rPr lang="en-US" dirty="0" smtClean="0">
                <a:latin typeface="Times" charset="0"/>
                <a:ea typeface="ＭＳ Ｐゴシック" charset="0"/>
                <a:cs typeface="ＭＳ Ｐゴシック" charset="0"/>
              </a:rPr>
              <a:t>Set up a visualization session in VAPOR using a simulation of Typhoon </a:t>
            </a:r>
            <a:r>
              <a:rPr lang="en-US" dirty="0" err="1" smtClean="0">
                <a:latin typeface="Times" charset="0"/>
                <a:ea typeface="ＭＳ Ｐゴシック" charset="0"/>
                <a:cs typeface="ＭＳ Ｐゴシック" charset="0"/>
              </a:rPr>
              <a:t>Jangmi</a:t>
            </a:r>
            <a:r>
              <a:rPr lang="en-US" dirty="0" smtClean="0">
                <a:latin typeface="Times" charset="0"/>
                <a:ea typeface="ＭＳ Ｐゴシック" charset="0"/>
                <a:cs typeface="ＭＳ Ｐゴシック" charset="0"/>
              </a:rPr>
              <a:t> (Sept. 2008)</a:t>
            </a:r>
          </a:p>
          <a:p>
            <a:r>
              <a:rPr lang="en-US" dirty="0" smtClean="0">
                <a:latin typeface="Times" charset="0"/>
                <a:ea typeface="ＭＳ Ｐゴシック" charset="0"/>
                <a:cs typeface="ＭＳ Ｐゴシック" charset="0"/>
              </a:rPr>
              <a:t>Apply</a:t>
            </a:r>
            <a:r>
              <a:rPr lang="en-US" i="1" dirty="0" smtClean="0">
                <a:latin typeface="Times" charset="0"/>
                <a:ea typeface="ＭＳ Ｐゴシック" charset="0"/>
                <a:cs typeface="ＭＳ Ｐゴシック" charset="0"/>
              </a:rPr>
              <a:t> </a:t>
            </a:r>
            <a:r>
              <a:rPr lang="en-US" dirty="0" smtClean="0">
                <a:latin typeface="Times" charset="0"/>
                <a:ea typeface="ＭＳ Ｐゴシック" charset="0"/>
                <a:cs typeface="ＭＳ Ｐゴシック" charset="0"/>
              </a:rPr>
              <a:t>geo-referenced </a:t>
            </a:r>
            <a:r>
              <a:rPr lang="en-US" dirty="0">
                <a:latin typeface="Times" charset="0"/>
                <a:ea typeface="ＭＳ Ｐゴシック" charset="0"/>
                <a:cs typeface="ＭＳ Ｐゴシック" charset="0"/>
              </a:rPr>
              <a:t>image </a:t>
            </a:r>
            <a:r>
              <a:rPr lang="en-US" dirty="0" smtClean="0">
                <a:latin typeface="Times" charset="0"/>
                <a:ea typeface="ＭＳ Ｐゴシック" charset="0"/>
                <a:cs typeface="ＭＳ Ｐゴシック" charset="0"/>
              </a:rPr>
              <a:t>to terrain</a:t>
            </a:r>
            <a:endParaRPr lang="en-US" dirty="0">
              <a:latin typeface="Times" charset="0"/>
              <a:ea typeface="ＭＳ Ｐゴシック" charset="0"/>
              <a:cs typeface="ＭＳ Ｐゴシック" charset="0"/>
            </a:endParaRPr>
          </a:p>
          <a:p>
            <a:r>
              <a:rPr lang="en-US" i="1" dirty="0">
                <a:latin typeface="Times" charset="0"/>
                <a:ea typeface="ＭＳ Ｐゴシック" charset="0"/>
                <a:cs typeface="ＭＳ Ｐゴシック" charset="0"/>
              </a:rPr>
              <a:t>Volume rendering</a:t>
            </a:r>
            <a:r>
              <a:rPr lang="en-US" dirty="0">
                <a:latin typeface="Times" charset="0"/>
                <a:ea typeface="ＭＳ Ｐゴシック" charset="0"/>
                <a:cs typeface="ＭＳ Ｐゴシック" charset="0"/>
              </a:rPr>
              <a:t>:  Visualize the typhoon progress with QCLOUD</a:t>
            </a:r>
          </a:p>
          <a:p>
            <a:pPr lvl="1"/>
            <a:r>
              <a:rPr lang="en-US" dirty="0">
                <a:latin typeface="Times" charset="0"/>
                <a:ea typeface="ＭＳ Ｐゴシック" charset="0"/>
              </a:rPr>
              <a:t>Build a </a:t>
            </a:r>
            <a:r>
              <a:rPr lang="en-US" i="1" dirty="0">
                <a:latin typeface="Times" charset="0"/>
                <a:ea typeface="ＭＳ Ｐゴシック" charset="0"/>
              </a:rPr>
              <a:t>Transfer Function </a:t>
            </a:r>
            <a:r>
              <a:rPr lang="en-US" dirty="0">
                <a:latin typeface="Times" charset="0"/>
                <a:ea typeface="ＭＳ Ｐゴシック" charset="0"/>
              </a:rPr>
              <a:t>(color/opacity map)</a:t>
            </a:r>
            <a:endParaRPr lang="en-US" sz="2400" dirty="0">
              <a:latin typeface="Times" charset="0"/>
              <a:ea typeface="ＭＳ Ｐゴシック" charset="0"/>
            </a:endParaRPr>
          </a:p>
          <a:p>
            <a:r>
              <a:rPr lang="en-US" dirty="0">
                <a:latin typeface="Times" charset="0"/>
                <a:ea typeface="ＭＳ Ｐゴシック" charset="0"/>
                <a:cs typeface="ＭＳ Ｐゴシック" charset="0"/>
              </a:rPr>
              <a:t>Create </a:t>
            </a:r>
            <a:r>
              <a:rPr lang="en-US" dirty="0" smtClean="0">
                <a:latin typeface="Times" charset="0"/>
                <a:ea typeface="ＭＳ Ｐゴシック" charset="0"/>
                <a:cs typeface="ＭＳ Ｐゴシック" charset="0"/>
              </a:rPr>
              <a:t>derived </a:t>
            </a:r>
            <a:r>
              <a:rPr lang="en-US" dirty="0">
                <a:latin typeface="Times" charset="0"/>
                <a:ea typeface="ＭＳ Ｐゴシック" charset="0"/>
                <a:cs typeface="ＭＳ Ｐゴシック" charset="0"/>
              </a:rPr>
              <a:t>variables using </a:t>
            </a:r>
            <a:r>
              <a:rPr lang="en-US" dirty="0" smtClean="0">
                <a:latin typeface="Times" charset="0"/>
                <a:ea typeface="ＭＳ Ｐゴシック" charset="0"/>
                <a:cs typeface="ＭＳ Ｐゴシック" charset="0"/>
              </a:rPr>
              <a:t>Python</a:t>
            </a:r>
          </a:p>
          <a:p>
            <a:r>
              <a:rPr lang="en-US" dirty="0" smtClean="0">
                <a:latin typeface="Times" charset="0"/>
                <a:ea typeface="ＭＳ Ｐゴシック" charset="0"/>
                <a:cs typeface="ＭＳ Ｐゴシック" charset="0"/>
              </a:rPr>
              <a:t>Visualize </a:t>
            </a:r>
            <a:r>
              <a:rPr lang="en-US" i="1" dirty="0" smtClean="0">
                <a:latin typeface="Times" charset="0"/>
                <a:ea typeface="ＭＳ Ｐゴシック" charset="0"/>
                <a:cs typeface="ＭＳ Ｐゴシック" charset="0"/>
              </a:rPr>
              <a:t>Isosurfaces </a:t>
            </a:r>
            <a:r>
              <a:rPr lang="en-US" dirty="0" smtClean="0">
                <a:latin typeface="Times" charset="0"/>
                <a:ea typeface="ＭＳ Ｐゴシック" charset="0"/>
                <a:cs typeface="ＭＳ Ｐゴシック" charset="0"/>
              </a:rPr>
              <a:t>of wind speed</a:t>
            </a:r>
          </a:p>
          <a:p>
            <a:r>
              <a:rPr lang="en-US" dirty="0" smtClean="0">
                <a:latin typeface="Times" charset="0"/>
                <a:ea typeface="ＭＳ Ｐゴシック" charset="0"/>
                <a:cs typeface="ＭＳ Ｐゴシック" charset="0"/>
              </a:rPr>
              <a:t>Color isosurface with another variable</a:t>
            </a:r>
          </a:p>
          <a:p>
            <a:r>
              <a:rPr lang="en-US" dirty="0" smtClean="0">
                <a:latin typeface="Times" charset="0"/>
                <a:ea typeface="ＭＳ Ｐゴシック" charset="0"/>
                <a:cs typeface="ＭＳ Ｐゴシック" charset="0"/>
              </a:rPr>
              <a:t>Capture an animation sequence</a:t>
            </a:r>
          </a:p>
          <a:p>
            <a:pPr marL="0" indent="0">
              <a:buNone/>
            </a:pPr>
            <a:endParaRPr lang="en-US" dirty="0">
              <a:latin typeface="Times" charset="0"/>
              <a:ea typeface="ＭＳ Ｐゴシック" charset="0"/>
              <a:cs typeface="ＭＳ Ｐゴシック" charset="0"/>
            </a:endParaRPr>
          </a:p>
        </p:txBody>
      </p:sp>
      <p:sp>
        <p:nvSpPr>
          <p:cNvPr id="2458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4D3C1D3D-AA89-0A42-8D28-4778E76861A8}" type="slidenum">
              <a:rPr lang="en-US" sz="2800">
                <a:solidFill>
                  <a:srgbClr val="2D2DB9"/>
                </a:solidFill>
              </a:rPr>
              <a:pPr eaLnBrk="1" hangingPunct="1"/>
              <a:t>4</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Barbs with QCLOUD</a:t>
            </a:r>
            <a:endParaRPr lang="en-US" dirty="0"/>
          </a:p>
        </p:txBody>
      </p:sp>
      <p:sp>
        <p:nvSpPr>
          <p:cNvPr id="3" name="Footer Placeholder 2"/>
          <p:cNvSpPr>
            <a:spLocks noGrp="1"/>
          </p:cNvSpPr>
          <p:nvPr>
            <p:ph type="ftr" sz="quarter" idx="10"/>
          </p:nvPr>
        </p:nvSpPr>
        <p:spPr/>
        <p:txBody>
          <a:bodyPr/>
          <a:lstStyle/>
          <a:p>
            <a:pPr>
              <a:defRPr/>
            </a:pPr>
            <a:r>
              <a:rPr lang="en-US" smtClean="0"/>
              <a:t>vapor@ucar.edu</a:t>
            </a:r>
            <a:endParaRPr lang="en-US"/>
          </a:p>
        </p:txBody>
      </p:sp>
      <p:pic>
        <p:nvPicPr>
          <p:cNvPr id="4" name="Picture 3" descr="slide3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906" y="1324383"/>
            <a:ext cx="8552828" cy="4942944"/>
          </a:xfrm>
          <a:prstGeom prst="rect">
            <a:avLst/>
          </a:prstGeom>
        </p:spPr>
      </p:pic>
    </p:spTree>
    <p:extLst>
      <p:ext uri="{BB962C8B-B14F-4D97-AF65-F5344CB8AC3E}">
        <p14:creationId xmlns:p14="http://schemas.microsoft.com/office/powerpoint/2010/main" val="22464148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images</a:t>
            </a:r>
            <a:endParaRPr lang="en-US" dirty="0"/>
          </a:p>
        </p:txBody>
      </p:sp>
      <p:sp>
        <p:nvSpPr>
          <p:cNvPr id="3" name="Content Placeholder 2"/>
          <p:cNvSpPr>
            <a:spLocks noGrp="1"/>
          </p:cNvSpPr>
          <p:nvPr>
            <p:ph idx="1"/>
          </p:nvPr>
        </p:nvSpPr>
        <p:spPr>
          <a:xfrm>
            <a:off x="714210" y="895387"/>
            <a:ext cx="7772400" cy="5411071"/>
          </a:xfrm>
        </p:spPr>
        <p:txBody>
          <a:bodyPr/>
          <a:lstStyle/>
          <a:p>
            <a:r>
              <a:rPr lang="en-US" dirty="0" smtClean="0"/>
              <a:t>Flow can be visualized in planar cross-section using the “Flow Image” capability in the </a:t>
            </a:r>
            <a:r>
              <a:rPr lang="en-US" b="1" i="1" dirty="0" smtClean="0"/>
              <a:t>Probe</a:t>
            </a:r>
            <a:r>
              <a:rPr lang="en-US" dirty="0" smtClean="0"/>
              <a:t>.</a:t>
            </a:r>
          </a:p>
          <a:p>
            <a:r>
              <a:rPr lang="en-US" dirty="0" smtClean="0"/>
              <a:t>Disable the Barbs and the DVR.</a:t>
            </a:r>
          </a:p>
          <a:p>
            <a:r>
              <a:rPr lang="en-US" dirty="0" smtClean="0"/>
              <a:t>Click on the Probe arrow(     ) in the Mode settings.</a:t>
            </a:r>
          </a:p>
          <a:p>
            <a:r>
              <a:rPr lang="en-US" dirty="0" smtClean="0"/>
              <a:t>In the Probe tab, set Probe Type to “Flow Image”</a:t>
            </a:r>
          </a:p>
          <a:p>
            <a:r>
              <a:rPr lang="en-US" dirty="0" smtClean="0"/>
              <a:t>Under Probe Layout options, click “Fit to Region”</a:t>
            </a:r>
          </a:p>
          <a:p>
            <a:r>
              <a:rPr lang="en-US" dirty="0" smtClean="0"/>
              <a:t>Grab the middle handle of the probe with the right mouse and drag it down near the ocean (say 1000m)</a:t>
            </a:r>
          </a:p>
          <a:p>
            <a:r>
              <a:rPr lang="en-US" dirty="0" smtClean="0"/>
              <a:t>Enable the probe</a:t>
            </a:r>
          </a:p>
          <a:p>
            <a:r>
              <a:rPr lang="en-US" dirty="0" smtClean="0"/>
              <a:t>Animate the flow in the Probe Image settings by clicking the “Play</a:t>
            </a:r>
            <a:r>
              <a:rPr lang="en-US" dirty="0"/>
              <a:t>” </a:t>
            </a:r>
            <a:r>
              <a:rPr lang="en-US" dirty="0" smtClean="0"/>
              <a:t>button “</a:t>
            </a:r>
            <a:r>
              <a:rPr lang="en-US" dirty="0"/>
              <a:t>►” </a:t>
            </a:r>
            <a:endParaRPr lang="en-US" dirty="0" smtClean="0"/>
          </a:p>
          <a:p>
            <a:r>
              <a:rPr lang="en-US" dirty="0" smtClean="0"/>
              <a:t>Note the vortex location at frames 42-44 using probe cursor</a:t>
            </a:r>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41</a:t>
            </a:fld>
            <a:endParaRPr lang="en-US"/>
          </a:p>
        </p:txBody>
      </p:sp>
      <p:pic>
        <p:nvPicPr>
          <p:cNvPr id="6" name="Picture 4" descr="prob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174" y="2239067"/>
            <a:ext cx="3667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0207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image of </a:t>
            </a:r>
            <a:r>
              <a:rPr lang="en-US" dirty="0" err="1" smtClean="0"/>
              <a:t>Jangmi</a:t>
            </a:r>
            <a:r>
              <a:rPr lang="en-US" dirty="0" smtClean="0"/>
              <a:t> in horizontal plane</a:t>
            </a:r>
            <a:endParaRPr lang="en-US" dirty="0"/>
          </a:p>
        </p:txBody>
      </p:sp>
      <p:sp>
        <p:nvSpPr>
          <p:cNvPr id="3" name="Footer Placeholder 2"/>
          <p:cNvSpPr>
            <a:spLocks noGrp="1"/>
          </p:cNvSpPr>
          <p:nvPr>
            <p:ph type="ftr" sz="quarter" idx="10"/>
          </p:nvPr>
        </p:nvSpPr>
        <p:spPr/>
        <p:txBody>
          <a:bodyPr/>
          <a:lstStyle/>
          <a:p>
            <a:pPr>
              <a:defRPr/>
            </a:pPr>
            <a:r>
              <a:rPr lang="en-US" smtClean="0"/>
              <a:t>vapor@ucar.edu</a:t>
            </a:r>
            <a:endParaRPr lang="en-US"/>
          </a:p>
        </p:txBody>
      </p:sp>
      <p:pic>
        <p:nvPicPr>
          <p:cNvPr id="4" name="Picture 3" descr="slide4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24" y="1125114"/>
            <a:ext cx="8333876" cy="5388726"/>
          </a:xfrm>
          <a:prstGeom prst="rect">
            <a:avLst/>
          </a:prstGeom>
        </p:spPr>
      </p:pic>
    </p:spTree>
    <p:extLst>
      <p:ext uri="{BB962C8B-B14F-4D97-AF65-F5344CB8AC3E}">
        <p14:creationId xmlns:p14="http://schemas.microsoft.com/office/powerpoint/2010/main" val="335775312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62467" name="Rectangle 2"/>
          <p:cNvSpPr>
            <a:spLocks noGrp="1" noChangeArrowheads="1"/>
          </p:cNvSpPr>
          <p:nvPr>
            <p:ph type="title"/>
          </p:nvPr>
        </p:nvSpPr>
        <p:spPr>
          <a:xfrm>
            <a:off x="428625" y="0"/>
            <a:ext cx="5413375" cy="1143000"/>
          </a:xfrm>
        </p:spPr>
        <p:txBody>
          <a:bodyPr/>
          <a:lstStyle/>
          <a:p>
            <a:r>
              <a:rPr lang="en-US">
                <a:latin typeface="Times" charset="0"/>
                <a:ea typeface="ＭＳ Ｐゴシック" charset="0"/>
                <a:cs typeface="ＭＳ Ｐゴシック" charset="0"/>
              </a:rPr>
              <a:t>Random streamlines (1)</a:t>
            </a:r>
          </a:p>
        </p:txBody>
      </p:sp>
      <p:sp>
        <p:nvSpPr>
          <p:cNvPr id="39940" name="Rectangle 3"/>
          <p:cNvSpPr>
            <a:spLocks noGrp="1" noChangeArrowheads="1"/>
          </p:cNvSpPr>
          <p:nvPr>
            <p:ph type="body" sz="half" idx="1"/>
          </p:nvPr>
        </p:nvSpPr>
        <p:spPr>
          <a:xfrm>
            <a:off x="685800" y="1000125"/>
            <a:ext cx="4987925" cy="5648325"/>
          </a:xfrm>
        </p:spPr>
        <p:txBody>
          <a:bodyPr/>
          <a:lstStyle/>
          <a:p>
            <a:pPr>
              <a:lnSpc>
                <a:spcPct val="80000"/>
              </a:lnSpc>
              <a:buFontTx/>
              <a:buNone/>
              <a:defRPr/>
            </a:pPr>
            <a:endParaRPr lang="en-US" sz="1800" dirty="0"/>
          </a:p>
          <a:p>
            <a:pPr marL="457200" indent="-457200">
              <a:lnSpc>
                <a:spcPct val="80000"/>
              </a:lnSpc>
              <a:defRPr/>
            </a:pPr>
            <a:r>
              <a:rPr lang="en-US" dirty="0"/>
              <a:t>Disable </a:t>
            </a:r>
            <a:r>
              <a:rPr lang="en-US" dirty="0" smtClean="0"/>
              <a:t>Probe</a:t>
            </a:r>
            <a:endParaRPr lang="en-US" dirty="0"/>
          </a:p>
          <a:p>
            <a:pPr marL="457200" indent="-457200">
              <a:lnSpc>
                <a:spcPct val="80000"/>
              </a:lnSpc>
              <a:buFont typeface="+mj-lt"/>
              <a:buAutoNum type="arabicPeriod"/>
              <a:defRPr/>
            </a:pPr>
            <a:r>
              <a:rPr lang="en-US" dirty="0"/>
              <a:t>Click on Flow tab </a:t>
            </a:r>
          </a:p>
          <a:p>
            <a:pPr marL="457200" indent="-457200">
              <a:lnSpc>
                <a:spcPct val="80000"/>
              </a:lnSpc>
              <a:buFont typeface="+mj-lt"/>
              <a:buAutoNum type="arabicPeriod"/>
              <a:defRPr/>
            </a:pPr>
            <a:r>
              <a:rPr lang="en-US" dirty="0"/>
              <a:t>Set time step to 45</a:t>
            </a:r>
          </a:p>
          <a:p>
            <a:pPr marL="457200" indent="-457200">
              <a:lnSpc>
                <a:spcPct val="80000"/>
              </a:lnSpc>
              <a:buFont typeface="+mj-lt"/>
              <a:buAutoNum type="arabicPeriod"/>
              <a:defRPr/>
            </a:pPr>
            <a:r>
              <a:rPr lang="en-US" dirty="0"/>
              <a:t>In flow tab, select U, V, W as steady field variables.</a:t>
            </a:r>
          </a:p>
          <a:p>
            <a:pPr marL="457200" indent="-457200">
              <a:lnSpc>
                <a:spcPct val="80000"/>
              </a:lnSpc>
              <a:buFont typeface="+mj-lt"/>
              <a:buAutoNum type="arabicPeriod"/>
              <a:defRPr/>
            </a:pPr>
            <a:r>
              <a:rPr lang="en-US" dirty="0"/>
              <a:t>Check “Instance: 1” to enable steady flow (streamlines).  Ignore the warning message.</a:t>
            </a:r>
          </a:p>
          <a:p>
            <a:pPr marL="457200" indent="-457200">
              <a:lnSpc>
                <a:spcPct val="80000"/>
              </a:lnSpc>
              <a:buFont typeface="+mj-lt"/>
              <a:buAutoNum type="arabicPeriod"/>
              <a:defRPr/>
            </a:pPr>
            <a:r>
              <a:rPr lang="en-US" dirty="0"/>
              <a:t>Click “Show Flow Seeding Settings”</a:t>
            </a:r>
          </a:p>
          <a:p>
            <a:pPr marL="457200" indent="-457200">
              <a:lnSpc>
                <a:spcPct val="80000"/>
              </a:lnSpc>
              <a:buFont typeface="+mj-lt"/>
              <a:buAutoNum type="arabicPeriod"/>
              <a:defRPr/>
            </a:pPr>
            <a:r>
              <a:rPr lang="en-US" dirty="0"/>
              <a:t>Specify seed count 100 (random) for steady flow,  press &lt;enter&gt; to set the value.</a:t>
            </a:r>
          </a:p>
          <a:p>
            <a:pPr marL="457200" indent="-457200">
              <a:lnSpc>
                <a:spcPct val="80000"/>
              </a:lnSpc>
              <a:buFont typeface="+mj-lt"/>
              <a:buAutoNum type="arabicPeriod"/>
              <a:defRPr/>
            </a:pPr>
            <a:r>
              <a:rPr lang="en-US" dirty="0"/>
              <a:t>Under Appearance settings, adjust smoothness (~300) and diameter (~0.3) </a:t>
            </a:r>
          </a:p>
        </p:txBody>
      </p:sp>
      <p:sp>
        <p:nvSpPr>
          <p:cNvPr id="6246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66475E6B-8BC1-384F-93B4-E62D8A6EDA66}" type="slidenum">
              <a:rPr lang="en-US" sz="2800">
                <a:solidFill>
                  <a:srgbClr val="2D2DB9"/>
                </a:solidFill>
              </a:rPr>
              <a:pPr eaLnBrk="1" hangingPunct="1"/>
              <a:t>43</a:t>
            </a:fld>
            <a:endParaRPr lang="en-US" sz="2800">
              <a:solidFill>
                <a:srgbClr val="2D2DB9"/>
              </a:solidFill>
            </a:endParaRPr>
          </a:p>
        </p:txBody>
      </p:sp>
      <p:pic>
        <p:nvPicPr>
          <p:cNvPr id="62470" name="Picture 6" descr="slide2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475" y="4763"/>
            <a:ext cx="2803525"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64515" name="Rectangle 2"/>
          <p:cNvSpPr>
            <a:spLocks noGrp="1" noChangeArrowheads="1"/>
          </p:cNvSpPr>
          <p:nvPr>
            <p:ph type="title"/>
          </p:nvPr>
        </p:nvSpPr>
        <p:spPr>
          <a:xfrm>
            <a:off x="1362075" y="120650"/>
            <a:ext cx="5594350" cy="738188"/>
          </a:xfrm>
        </p:spPr>
        <p:txBody>
          <a:bodyPr/>
          <a:lstStyle/>
          <a:p>
            <a:r>
              <a:rPr lang="en-US">
                <a:latin typeface="Times" charset="0"/>
                <a:ea typeface="ＭＳ Ｐゴシック" charset="0"/>
                <a:cs typeface="ＭＳ Ｐゴシック" charset="0"/>
              </a:rPr>
              <a:t>Random streamlines (2), using Rake </a:t>
            </a:r>
          </a:p>
        </p:txBody>
      </p:sp>
      <p:sp>
        <p:nvSpPr>
          <p:cNvPr id="40964" name="Rectangle 3"/>
          <p:cNvSpPr>
            <a:spLocks noGrp="1" noChangeArrowheads="1"/>
          </p:cNvSpPr>
          <p:nvPr>
            <p:ph type="body" sz="half" idx="1"/>
          </p:nvPr>
        </p:nvSpPr>
        <p:spPr>
          <a:xfrm>
            <a:off x="498475" y="792163"/>
            <a:ext cx="8645525" cy="2103437"/>
          </a:xfrm>
        </p:spPr>
        <p:txBody>
          <a:bodyPr/>
          <a:lstStyle/>
          <a:p>
            <a:pPr marL="457200" indent="-457200">
              <a:lnSpc>
                <a:spcPct val="80000"/>
              </a:lnSpc>
              <a:buFont typeface="Times" charset="0"/>
              <a:buAutoNum type="arabicPeriod"/>
            </a:pPr>
            <a:r>
              <a:rPr lang="en-US" sz="2000">
                <a:latin typeface="Times" charset="0"/>
                <a:ea typeface="ＭＳ Ｐゴシック" charset="0"/>
                <a:cs typeface="ＭＳ Ｐゴシック" charset="0"/>
              </a:rPr>
              <a:t>Select flow rake (      at top left, Mode selector). Note box and handles.</a:t>
            </a:r>
          </a:p>
          <a:p>
            <a:pPr marL="457200" indent="-457200">
              <a:lnSpc>
                <a:spcPct val="80000"/>
              </a:lnSpc>
              <a:buFont typeface="Times" charset="0"/>
              <a:buAutoNum type="arabicPeriod"/>
            </a:pPr>
            <a:r>
              <a:rPr lang="en-US" sz="2000">
                <a:latin typeface="Times" charset="0"/>
                <a:ea typeface="ＭＳ Ｐゴシック" charset="0"/>
                <a:cs typeface="ＭＳ Ｐゴシック" charset="0"/>
              </a:rPr>
              <a:t>Grab the top handle of the rake with the </a:t>
            </a:r>
            <a:r>
              <a:rPr lang="en-US" sz="2000" b="1">
                <a:latin typeface="Times" charset="0"/>
                <a:ea typeface="ＭＳ Ｐゴシック" charset="0"/>
                <a:cs typeface="ＭＳ Ｐゴシック" charset="0"/>
              </a:rPr>
              <a:t>right</a:t>
            </a:r>
            <a:r>
              <a:rPr lang="en-US" sz="2000">
                <a:latin typeface="Times" charset="0"/>
                <a:ea typeface="ＭＳ Ｐゴシック" charset="0"/>
                <a:cs typeface="ＭＳ Ｐゴシック" charset="0"/>
              </a:rPr>
              <a:t> mouse button, pull it down about 1/3 of the way down (the flow seeds will be nearer the ground.) </a:t>
            </a:r>
          </a:p>
          <a:p>
            <a:pPr marL="457200" indent="-457200">
              <a:lnSpc>
                <a:spcPct val="80000"/>
              </a:lnSpc>
              <a:buFont typeface="Times" charset="0"/>
              <a:buAutoNum type="arabicPeriod"/>
            </a:pPr>
            <a:r>
              <a:rPr lang="en-US" sz="2000">
                <a:latin typeface="Times" charset="0"/>
                <a:ea typeface="ＭＳ Ｐゴシック" charset="0"/>
                <a:cs typeface="ＭＳ Ｐゴシック" charset="0"/>
              </a:rPr>
              <a:t>Using the </a:t>
            </a:r>
            <a:r>
              <a:rPr lang="en-US" sz="2000" b="1">
                <a:latin typeface="Times" charset="0"/>
                <a:ea typeface="ＭＳ Ｐゴシック" charset="0"/>
                <a:cs typeface="ＭＳ Ｐゴシック" charset="0"/>
              </a:rPr>
              <a:t>right</a:t>
            </a:r>
            <a:r>
              <a:rPr lang="en-US" sz="2000">
                <a:latin typeface="Times" charset="0"/>
                <a:ea typeface="ＭＳ Ｐゴシック" charset="0"/>
                <a:cs typeface="ＭＳ Ｐゴシック" charset="0"/>
              </a:rPr>
              <a:t> mouse button, shrink the rake to a smaller box enclosing the eye of the typhoon</a:t>
            </a:r>
          </a:p>
          <a:p>
            <a:pPr marL="457200" indent="-457200">
              <a:lnSpc>
                <a:spcPct val="80000"/>
              </a:lnSpc>
              <a:buFont typeface="Times" charset="0"/>
              <a:buAutoNum type="arabicPeriod"/>
            </a:pPr>
            <a:r>
              <a:rPr lang="en-US" sz="2000">
                <a:latin typeface="Times" charset="0"/>
                <a:ea typeface="ＭＳ Ｐゴシック" charset="0"/>
                <a:cs typeface="ＭＳ Ｐゴシック" charset="0"/>
              </a:rPr>
              <a:t>Color flow lines according to </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position on flow</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 (in Appearance settings)</a:t>
            </a:r>
          </a:p>
          <a:p>
            <a:pPr marL="457200" indent="-457200">
              <a:lnSpc>
                <a:spcPct val="80000"/>
              </a:lnSpc>
              <a:buFontTx/>
              <a:buNone/>
            </a:pPr>
            <a:r>
              <a:rPr lang="en-US" sz="2000">
                <a:latin typeface="Times" charset="0"/>
                <a:ea typeface="ＭＳ Ｐゴシック" charset="0"/>
                <a:cs typeface="ＭＳ Ｐゴシック" charset="0"/>
              </a:rPr>
              <a:t>	See how the wind is drawn in at ground level and climbs through the eyewall</a:t>
            </a:r>
          </a:p>
          <a:p>
            <a:pPr marL="457200" indent="-457200">
              <a:lnSpc>
                <a:spcPct val="80000"/>
              </a:lnSpc>
            </a:pPr>
            <a:endParaRPr lang="en-US" sz="1800">
              <a:latin typeface="Times" charset="0"/>
              <a:ea typeface="ＭＳ Ｐゴシック" charset="0"/>
              <a:cs typeface="ＭＳ Ｐゴシック" charset="0"/>
            </a:endParaRPr>
          </a:p>
          <a:p>
            <a:pPr marL="457200" indent="-457200">
              <a:lnSpc>
                <a:spcPct val="80000"/>
              </a:lnSpc>
              <a:buFontTx/>
              <a:buNone/>
            </a:pPr>
            <a:endParaRPr lang="en-US" sz="1800">
              <a:latin typeface="Times" charset="0"/>
              <a:ea typeface="ＭＳ Ｐゴシック" charset="0"/>
              <a:cs typeface="ＭＳ Ｐゴシック" charset="0"/>
            </a:endParaRPr>
          </a:p>
        </p:txBody>
      </p:sp>
      <p:pic>
        <p:nvPicPr>
          <p:cNvPr id="64517" name="Picture 6" descr="rak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913" y="841375"/>
            <a:ext cx="2873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Box 6"/>
          <p:cNvSpPr txBox="1">
            <a:spLocks noChangeArrowheads="1"/>
          </p:cNvSpPr>
          <p:nvPr/>
        </p:nvSpPr>
        <p:spPr bwMode="auto">
          <a:xfrm>
            <a:off x="8262938" y="4965700"/>
            <a:ext cx="1011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t>fig12.vss</a:t>
            </a:r>
          </a:p>
        </p:txBody>
      </p:sp>
      <p:pic>
        <p:nvPicPr>
          <p:cNvPr id="64519" name="Picture 8" descr="slide2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525" y="2909888"/>
            <a:ext cx="8245475"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18BBD80B-06AE-D44B-9E20-041BFE45DA3D}" type="slidenum">
              <a:rPr lang="en-US" sz="2800">
                <a:solidFill>
                  <a:srgbClr val="2D2DB9"/>
                </a:solidFill>
              </a:rPr>
              <a:pPr eaLnBrk="1" hangingPunct="1"/>
              <a:t>44</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atin typeface="Times" charset="0"/>
                <a:ea typeface="ＭＳ Ｐゴシック" charset="0"/>
                <a:cs typeface="ＭＳ Ｐゴシック" charset="0"/>
              </a:rPr>
              <a:t>Use the probe to see a vertical slice of W (1)</a:t>
            </a:r>
          </a:p>
        </p:txBody>
      </p:sp>
      <p:sp>
        <p:nvSpPr>
          <p:cNvPr id="41987" name="Content Placeholder 2"/>
          <p:cNvSpPr>
            <a:spLocks noGrp="1"/>
          </p:cNvSpPr>
          <p:nvPr>
            <p:ph idx="1"/>
          </p:nvPr>
        </p:nvSpPr>
        <p:spPr>
          <a:xfrm>
            <a:off x="663575" y="857250"/>
            <a:ext cx="4154488" cy="5380038"/>
          </a:xfrm>
        </p:spPr>
        <p:txBody>
          <a:bodyPr/>
          <a:lstStyle/>
          <a:p>
            <a:pPr>
              <a:buFontTx/>
              <a:buNone/>
            </a:pPr>
            <a:r>
              <a:rPr lang="en-US" dirty="0">
                <a:latin typeface="Times" charset="0"/>
                <a:ea typeface="ＭＳ Ｐゴシック" charset="0"/>
                <a:cs typeface="ＭＳ Ｐゴシック" charset="0"/>
              </a:rPr>
              <a:t>Probe is useful to investigate the wind flow near the eye of the typhoon, by placing seed points where the W field is strongest</a:t>
            </a:r>
          </a:p>
          <a:p>
            <a:r>
              <a:rPr lang="en-US" sz="2000" dirty="0">
                <a:latin typeface="Times" charset="0"/>
                <a:ea typeface="ＭＳ Ｐゴシック" charset="0"/>
                <a:cs typeface="ＭＳ Ｐゴシック" charset="0"/>
              </a:rPr>
              <a:t>Disable the flow (uncheck Instance:1 box in Flow tab)</a:t>
            </a:r>
          </a:p>
          <a:p>
            <a:pPr>
              <a:buFont typeface="Times" charset="0"/>
              <a:buAutoNum type="arabicPeriod"/>
            </a:pPr>
            <a:r>
              <a:rPr lang="en-US" sz="2000" dirty="0">
                <a:latin typeface="Times" charset="0"/>
                <a:ea typeface="ＭＳ Ｐゴシック" charset="0"/>
                <a:cs typeface="ＭＳ Ｐゴシック" charset="0"/>
              </a:rPr>
              <a:t>Set the time step to 36</a:t>
            </a:r>
          </a:p>
          <a:p>
            <a:pPr>
              <a:buFont typeface="Times" charset="0"/>
              <a:buAutoNum type="arabicPeriod"/>
            </a:pPr>
            <a:r>
              <a:rPr lang="en-US" sz="2000" dirty="0">
                <a:latin typeface="Times" charset="0"/>
                <a:ea typeface="ＭＳ Ｐゴシック" charset="0"/>
                <a:cs typeface="ＭＳ Ｐゴシック" charset="0"/>
              </a:rPr>
              <a:t>Select Probe mode(       ) in the Mode selector at the </a:t>
            </a:r>
            <a:r>
              <a:rPr lang="en-US" sz="2000" dirty="0" smtClean="0">
                <a:latin typeface="Times" charset="0"/>
                <a:ea typeface="ＭＳ Ｐゴシック" charset="0"/>
                <a:cs typeface="ＭＳ Ｐゴシック" charset="0"/>
              </a:rPr>
              <a:t>top.  Select Probe Type to Data Value</a:t>
            </a:r>
            <a:endParaRPr lang="en-US" sz="2000" dirty="0">
              <a:latin typeface="Times" charset="0"/>
              <a:ea typeface="ＭＳ Ｐゴシック" charset="0"/>
              <a:cs typeface="ＭＳ Ｐゴシック" charset="0"/>
            </a:endParaRPr>
          </a:p>
          <a:p>
            <a:pPr>
              <a:buFont typeface="Times" charset="0"/>
              <a:buAutoNum type="arabicPeriod"/>
            </a:pPr>
            <a:r>
              <a:rPr lang="en-US" sz="2000" dirty="0">
                <a:latin typeface="Times" charset="0"/>
                <a:ea typeface="ＭＳ Ｐゴシック" charset="0"/>
                <a:cs typeface="ＭＳ Ｐゴシック" charset="0"/>
              </a:rPr>
              <a:t>Enable probe (check Instance:1 box in Probe tab)</a:t>
            </a:r>
          </a:p>
          <a:p>
            <a:pPr>
              <a:buFont typeface="Times" charset="0"/>
              <a:buAutoNum type="arabicPeriod"/>
            </a:pPr>
            <a:r>
              <a:rPr lang="en-US" sz="2000" dirty="0">
                <a:latin typeface="Times" charset="0"/>
                <a:ea typeface="ＭＳ Ｐゴシック" charset="0"/>
                <a:cs typeface="ＭＳ Ｐゴシック" charset="0"/>
              </a:rPr>
              <a:t>Set the Probe variable to </a:t>
            </a:r>
            <a:r>
              <a:rPr lang="ja-JP" altLang="en-US" sz="2000" dirty="0">
                <a:latin typeface="Times" charset="0"/>
                <a:ea typeface="ＭＳ Ｐゴシック" charset="0"/>
                <a:cs typeface="ＭＳ Ｐゴシック" charset="0"/>
              </a:rPr>
              <a:t>“</a:t>
            </a:r>
            <a:r>
              <a:rPr lang="en-US" sz="2000" dirty="0">
                <a:latin typeface="Times" charset="0"/>
                <a:ea typeface="ＭＳ Ｐゴシック" charset="0"/>
                <a:cs typeface="ＭＳ Ｐゴシック" charset="0"/>
              </a:rPr>
              <a:t>W</a:t>
            </a:r>
            <a:r>
              <a:rPr lang="ja-JP" altLang="en-US" sz="2000" dirty="0">
                <a:latin typeface="Times" charset="0"/>
                <a:ea typeface="ＭＳ Ｐゴシック" charset="0"/>
                <a:cs typeface="ＭＳ Ｐゴシック" charset="0"/>
              </a:rPr>
              <a:t>”</a:t>
            </a:r>
            <a:endParaRPr lang="en-US" sz="2000" dirty="0">
              <a:latin typeface="Times" charset="0"/>
              <a:ea typeface="ＭＳ Ｐゴシック" charset="0"/>
              <a:cs typeface="ＭＳ Ｐゴシック" charset="0"/>
            </a:endParaRPr>
          </a:p>
        </p:txBody>
      </p:sp>
      <p:sp>
        <p:nvSpPr>
          <p:cNvPr id="6656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pic>
        <p:nvPicPr>
          <p:cNvPr id="66565" name="Picture 4" descr="prob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483" y="3844084"/>
            <a:ext cx="3667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7EE66DE6-6A3A-D541-AB58-7F5BC1403D05}" type="slidenum">
              <a:rPr lang="en-US" sz="2800">
                <a:solidFill>
                  <a:srgbClr val="2D2DB9"/>
                </a:solidFill>
              </a:rPr>
              <a:pPr eaLnBrk="1" hangingPunct="1"/>
              <a:t>45</a:t>
            </a:fld>
            <a:endParaRPr lang="en-US" sz="2800">
              <a:solidFill>
                <a:srgbClr val="2D2DB9"/>
              </a:solidFill>
            </a:endParaRPr>
          </a:p>
        </p:txBody>
      </p:sp>
      <p:pic>
        <p:nvPicPr>
          <p:cNvPr id="66567" name="Picture 7" descr="slide2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2738" y="847725"/>
            <a:ext cx="3751262"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atin typeface="Times" charset="0"/>
                <a:ea typeface="ＭＳ Ｐゴシック" charset="0"/>
                <a:cs typeface="ＭＳ Ｐゴシック" charset="0"/>
              </a:rPr>
              <a:t>Using the probe to see a vertical slice of W (2)</a:t>
            </a:r>
          </a:p>
        </p:txBody>
      </p:sp>
      <p:sp>
        <p:nvSpPr>
          <p:cNvPr id="43011" name="Content Placeholder 2"/>
          <p:cNvSpPr>
            <a:spLocks noGrp="1"/>
          </p:cNvSpPr>
          <p:nvPr>
            <p:ph idx="1"/>
          </p:nvPr>
        </p:nvSpPr>
        <p:spPr>
          <a:xfrm>
            <a:off x="673100" y="955675"/>
            <a:ext cx="3944153" cy="5380038"/>
          </a:xfrm>
        </p:spPr>
        <p:txBody>
          <a:bodyPr/>
          <a:lstStyle/>
          <a:p>
            <a:pPr>
              <a:buFontTx/>
              <a:buNone/>
              <a:defRPr/>
            </a:pPr>
            <a:r>
              <a:rPr lang="en-US" dirty="0"/>
              <a:t>To view a vertical slice through the typhoon:</a:t>
            </a:r>
          </a:p>
          <a:p>
            <a:pPr>
              <a:buFontTx/>
              <a:buNone/>
              <a:defRPr/>
            </a:pPr>
            <a:r>
              <a:rPr lang="en-US" sz="2000" dirty="0"/>
              <a:t>Under “Probe Layout options”:</a:t>
            </a:r>
            <a:r>
              <a:rPr lang="en-US" sz="2000" dirty="0" smtClean="0"/>
              <a:t> </a:t>
            </a:r>
          </a:p>
          <a:p>
            <a:pPr marL="457200" indent="-457200">
              <a:buFont typeface="+mj-lt"/>
              <a:buAutoNum type="arabicPeriod"/>
              <a:defRPr/>
            </a:pPr>
            <a:r>
              <a:rPr lang="en-US" sz="2000" dirty="0" smtClean="0"/>
              <a:t>Click </a:t>
            </a:r>
            <a:r>
              <a:rPr lang="en-US" sz="2000" dirty="0"/>
              <a:t>90 degree rotate</a:t>
            </a:r>
            <a:r>
              <a:rPr lang="en-US" sz="2000" dirty="0" smtClean="0"/>
              <a:t> </a:t>
            </a:r>
          </a:p>
          <a:p>
            <a:pPr marL="457200" indent="-457200">
              <a:buFont typeface="+mj-lt"/>
              <a:buAutoNum type="arabicPeriod"/>
              <a:defRPr/>
            </a:pPr>
            <a:r>
              <a:rPr lang="en-US" sz="2000" dirty="0" smtClean="0"/>
              <a:t>Select </a:t>
            </a:r>
            <a:r>
              <a:rPr lang="en-US" sz="2000" dirty="0"/>
              <a:t>“</a:t>
            </a:r>
            <a:r>
              <a:rPr lang="en-US" sz="2000" dirty="0" smtClean="0"/>
              <a:t>+X” </a:t>
            </a:r>
            <a:r>
              <a:rPr lang="en-US" sz="2000" dirty="0"/>
              <a:t>to get a vertical </a:t>
            </a:r>
            <a:r>
              <a:rPr lang="en-US" sz="2000" dirty="0" smtClean="0"/>
              <a:t>slice.</a:t>
            </a:r>
          </a:p>
          <a:p>
            <a:pPr marL="457200" indent="-457200">
              <a:buFont typeface="+mj-lt"/>
              <a:buAutoNum type="arabicPeriod"/>
              <a:defRPr/>
            </a:pPr>
            <a:r>
              <a:rPr lang="en-US" sz="2000" dirty="0" smtClean="0"/>
              <a:t>Click “Fit to Region” button</a:t>
            </a:r>
          </a:p>
          <a:p>
            <a:pPr>
              <a:buFontTx/>
              <a:buNone/>
              <a:defRPr/>
            </a:pPr>
            <a:endParaRPr lang="en-US" sz="2000" dirty="0" smtClean="0"/>
          </a:p>
          <a:p>
            <a:pPr>
              <a:buFontTx/>
              <a:buNone/>
              <a:defRPr/>
            </a:pPr>
            <a:r>
              <a:rPr lang="en-US" sz="2000" dirty="0" smtClean="0"/>
              <a:t>  </a:t>
            </a:r>
            <a:r>
              <a:rPr lang="en-US" sz="2000" dirty="0"/>
              <a:t>In Appearance Parameters at the bottom of the probe panel:</a:t>
            </a:r>
          </a:p>
          <a:p>
            <a:pPr marL="457200" indent="-457200">
              <a:buFont typeface="+mj-lt"/>
              <a:buAutoNum type="arabicPeriod" startAt="4"/>
              <a:defRPr/>
            </a:pPr>
            <a:r>
              <a:rPr lang="en-US" sz="2000" dirty="0"/>
              <a:t>Set the TF domain bounds to </a:t>
            </a:r>
            <a:r>
              <a:rPr lang="en-US" sz="2000" dirty="0" smtClean="0"/>
              <a:t>-0.5 </a:t>
            </a:r>
            <a:r>
              <a:rPr lang="en-US" sz="2000" dirty="0"/>
              <a:t>and 0.5</a:t>
            </a:r>
          </a:p>
          <a:p>
            <a:pPr marL="457200" indent="-457200">
              <a:buFont typeface="+mj-lt"/>
              <a:buAutoNum type="arabicPeriod" startAt="4"/>
              <a:defRPr/>
            </a:pPr>
            <a:r>
              <a:rPr lang="en-US" sz="2000" dirty="0"/>
              <a:t>Click “Fit to view” and “</a:t>
            </a:r>
            <a:r>
              <a:rPr lang="en-US" sz="2000" dirty="0" err="1"/>
              <a:t>Histo</a:t>
            </a:r>
            <a:r>
              <a:rPr lang="en-US" sz="2000" dirty="0"/>
              <a:t>” to see the values of W in the probe</a:t>
            </a:r>
          </a:p>
        </p:txBody>
      </p:sp>
      <p:sp>
        <p:nvSpPr>
          <p:cNvPr id="686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68613"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BC0CBD95-80D3-8644-86C3-5B3086A70A8A}" type="slidenum">
              <a:rPr lang="en-US" sz="2800">
                <a:solidFill>
                  <a:srgbClr val="2D2DB9"/>
                </a:solidFill>
              </a:rPr>
              <a:pPr eaLnBrk="1" hangingPunct="1"/>
              <a:t>46</a:t>
            </a:fld>
            <a:endParaRPr lang="en-US" sz="2800">
              <a:solidFill>
                <a:srgbClr val="2D2DB9"/>
              </a:solidFill>
            </a:endParaRPr>
          </a:p>
        </p:txBody>
      </p:sp>
      <p:pic>
        <p:nvPicPr>
          <p:cNvPr id="68614" name="Picture 9" descr="slide2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598" y="1449388"/>
            <a:ext cx="2962275"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10" descr="slide27b.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2875" y="2549525"/>
            <a:ext cx="26511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atin typeface="Times" charset="0"/>
                <a:ea typeface="ＭＳ Ｐゴシック" charset="0"/>
                <a:cs typeface="ＭＳ Ｐゴシック" charset="0"/>
              </a:rPr>
              <a:t>Cross section of typhoon (Probe of W)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Viewed from the south</a:t>
            </a:r>
          </a:p>
        </p:txBody>
      </p:sp>
      <p:sp>
        <p:nvSpPr>
          <p:cNvPr id="7065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pic>
        <p:nvPicPr>
          <p:cNvPr id="70661" name="Picture 5" descr="slide2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738" y="1303338"/>
            <a:ext cx="798195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96381358-A842-C741-9B8C-716ED9446BC9}" type="slidenum">
              <a:rPr lang="en-US" sz="2800">
                <a:solidFill>
                  <a:srgbClr val="2D2DB9"/>
                </a:solidFill>
              </a:rPr>
              <a:pPr eaLnBrk="1" hangingPunct="1"/>
              <a:t>47</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atin typeface="Times" charset="0"/>
                <a:ea typeface="ＭＳ Ｐゴシック" charset="0"/>
                <a:cs typeface="ＭＳ Ｐゴシック" charset="0"/>
              </a:rPr>
              <a:t>Using the probe to specify flow seed points (1)</a:t>
            </a:r>
          </a:p>
        </p:txBody>
      </p:sp>
      <p:sp>
        <p:nvSpPr>
          <p:cNvPr id="72707" name="Content Placeholder 2"/>
          <p:cNvSpPr>
            <a:spLocks noGrp="1"/>
          </p:cNvSpPr>
          <p:nvPr>
            <p:ph idx="1"/>
          </p:nvPr>
        </p:nvSpPr>
        <p:spPr>
          <a:xfrm>
            <a:off x="685800" y="1295400"/>
            <a:ext cx="4665663" cy="5029200"/>
          </a:xfrm>
        </p:spPr>
        <p:txBody>
          <a:bodyPr/>
          <a:lstStyle/>
          <a:p>
            <a:pPr marL="457200" indent="-457200">
              <a:buFont typeface="Times" charset="0"/>
              <a:buAutoNum type="arabicPeriod"/>
            </a:pPr>
            <a:r>
              <a:rPr lang="en-US" sz="2000">
                <a:latin typeface="Times" charset="0"/>
                <a:ea typeface="ＭＳ Ｐゴシック" charset="0"/>
                <a:cs typeface="ＭＳ Ｐゴシック" charset="0"/>
              </a:rPr>
              <a:t>Click on the Flow tab</a:t>
            </a:r>
          </a:p>
          <a:p>
            <a:pPr marL="457200" indent="-457200">
              <a:buFont typeface="Times" charset="0"/>
              <a:buAutoNum type="arabicPeriod"/>
            </a:pPr>
            <a:r>
              <a:rPr lang="en-US" sz="2000">
                <a:latin typeface="Times" charset="0"/>
                <a:ea typeface="ＭＳ Ｐゴシック" charset="0"/>
                <a:cs typeface="ＭＳ Ｐゴシック" charset="0"/>
              </a:rPr>
              <a:t>Under Appearance Settings, set Typical Flow Length = 3</a:t>
            </a:r>
          </a:p>
          <a:p>
            <a:pPr marL="457200" indent="-457200">
              <a:buFont typeface="Times" charset="0"/>
              <a:buAutoNum type="arabicPeriod"/>
            </a:pPr>
            <a:r>
              <a:rPr lang="en-US" sz="2000">
                <a:latin typeface="Times" charset="0"/>
                <a:ea typeface="ＭＳ Ｐゴシック" charset="0"/>
                <a:cs typeface="ＭＳ Ｐゴシック" charset="0"/>
              </a:rPr>
              <a:t>On the flow tab, under </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flow seeding settings</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 select </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List of Seeds</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 instead of </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Random Rake</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 </a:t>
            </a:r>
          </a:p>
          <a:p>
            <a:pPr marL="457200" indent="-457200"/>
            <a:r>
              <a:rPr lang="en-US" sz="2000">
                <a:latin typeface="Times" charset="0"/>
                <a:ea typeface="ＭＳ Ｐゴシック" charset="0"/>
                <a:cs typeface="ＭＳ Ｐゴシック" charset="0"/>
              </a:rPr>
              <a:t>Check </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Instance:1</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 to enable the flow.  Ignore the warning messages (there are no seeds in the list).</a:t>
            </a:r>
          </a:p>
        </p:txBody>
      </p:sp>
      <p:sp>
        <p:nvSpPr>
          <p:cNvPr id="727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7270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7134927E-E819-6547-8C73-ADD4C35FB6E1}" type="slidenum">
              <a:rPr lang="en-US" sz="2800">
                <a:solidFill>
                  <a:srgbClr val="2D2DB9"/>
                </a:solidFill>
              </a:rPr>
              <a:pPr eaLnBrk="1" hangingPunct="1"/>
              <a:t>48</a:t>
            </a:fld>
            <a:endParaRPr lang="en-US" sz="2800">
              <a:solidFill>
                <a:srgbClr val="2D2DB9"/>
              </a:solidFill>
            </a:endParaRPr>
          </a:p>
        </p:txBody>
      </p:sp>
      <p:pic>
        <p:nvPicPr>
          <p:cNvPr id="72710" name="Picture 6" descr="slide2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788" y="1046163"/>
            <a:ext cx="3478212" cy="58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atin typeface="Times" charset="0"/>
                <a:ea typeface="ＭＳ Ｐゴシック" charset="0"/>
                <a:cs typeface="ＭＳ Ｐゴシック" charset="0"/>
              </a:rPr>
              <a:t>Using the probe to specify flow seed points (2)</a:t>
            </a:r>
          </a:p>
        </p:txBody>
      </p:sp>
      <p:sp>
        <p:nvSpPr>
          <p:cNvPr id="74755" name="Content Placeholder 2"/>
          <p:cNvSpPr>
            <a:spLocks noGrp="1"/>
          </p:cNvSpPr>
          <p:nvPr>
            <p:ph idx="1"/>
          </p:nvPr>
        </p:nvSpPr>
        <p:spPr>
          <a:xfrm>
            <a:off x="685800" y="1295400"/>
            <a:ext cx="4800600" cy="5029200"/>
          </a:xfrm>
        </p:spPr>
        <p:txBody>
          <a:bodyPr/>
          <a:lstStyle/>
          <a:p>
            <a:pPr marL="457200" indent="-457200">
              <a:buFont typeface="Times" charset="0"/>
              <a:buAutoNum type="arabicPeriod"/>
            </a:pPr>
            <a:r>
              <a:rPr lang="en-US" sz="2000">
                <a:latin typeface="Times" charset="0"/>
                <a:ea typeface="ＭＳ Ｐゴシック" charset="0"/>
                <a:cs typeface="ＭＳ Ｐゴシック" charset="0"/>
              </a:rPr>
              <a:t>Click on the probe tab. </a:t>
            </a:r>
          </a:p>
          <a:p>
            <a:pPr marL="457200" indent="-457200">
              <a:buFont typeface="Times" charset="0"/>
              <a:buAutoNum type="arabicPeriod"/>
            </a:pPr>
            <a:r>
              <a:rPr lang="en-US" sz="2000">
                <a:latin typeface="Times" charset="0"/>
                <a:ea typeface="ＭＳ Ｐゴシック" charset="0"/>
                <a:cs typeface="ＭＳ Ｐゴシック" charset="0"/>
              </a:rPr>
              <a:t>Scroll down to the probe image settings, where you see an image of the cross-section of the data</a:t>
            </a:r>
          </a:p>
          <a:p>
            <a:pPr marL="457200" indent="-457200">
              <a:buFont typeface="Times" charset="0"/>
              <a:buAutoNum type="arabicPeriod"/>
            </a:pPr>
            <a:r>
              <a:rPr lang="en-US" sz="2000">
                <a:latin typeface="Times" charset="0"/>
                <a:ea typeface="ＭＳ Ｐゴシック" charset="0"/>
                <a:cs typeface="ＭＳ Ｐゴシック" charset="0"/>
              </a:rPr>
              <a:t>Check </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Attach point to flow seed</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  You should see a streamline associated with a seed point at the cursor position.</a:t>
            </a:r>
          </a:p>
          <a:p>
            <a:pPr marL="457200" indent="-457200">
              <a:buFont typeface="Times" charset="0"/>
              <a:buAutoNum type="arabicPeriod"/>
            </a:pPr>
            <a:r>
              <a:rPr lang="en-US" sz="2000">
                <a:latin typeface="Times" charset="0"/>
                <a:ea typeface="ＭＳ Ｐゴシック" charset="0"/>
                <a:cs typeface="ＭＳ Ｐゴシック" charset="0"/>
              </a:rPr>
              <a:t>Click mouse in the image, at positions with large (purple) W values, and see the streamlines associated with the eye wall.  </a:t>
            </a:r>
          </a:p>
          <a:p>
            <a:pPr marL="457200" indent="-457200">
              <a:buFont typeface="Times" charset="0"/>
              <a:buAutoNum type="arabicPeriod"/>
            </a:pPr>
            <a:r>
              <a:rPr lang="en-US" sz="2000">
                <a:latin typeface="Times" charset="0"/>
                <a:ea typeface="ＭＳ Ｐゴシック" charset="0"/>
                <a:cs typeface="ＭＳ Ｐゴシック" charset="0"/>
              </a:rPr>
              <a:t>Click </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Add Point to Flow Seeds</a:t>
            </a:r>
            <a:r>
              <a:rPr lang="ja-JP" altLang="en-US" sz="2000">
                <a:latin typeface="Times" charset="0"/>
                <a:ea typeface="ＭＳ Ｐゴシック" charset="0"/>
                <a:cs typeface="ＭＳ Ｐゴシック" charset="0"/>
              </a:rPr>
              <a:t>”</a:t>
            </a:r>
            <a:r>
              <a:rPr lang="en-US" sz="2000">
                <a:latin typeface="Times" charset="0"/>
                <a:ea typeface="ＭＳ Ｐゴシック" charset="0"/>
                <a:cs typeface="ＭＳ Ｐゴシック" charset="0"/>
              </a:rPr>
              <a:t> for streamlines that you want to keep. </a:t>
            </a:r>
          </a:p>
          <a:p>
            <a:pPr marL="457200" indent="-457200">
              <a:buFontTx/>
              <a:buNone/>
            </a:pPr>
            <a:r>
              <a:rPr lang="en-US" sz="2000">
                <a:latin typeface="Times" charset="0"/>
                <a:ea typeface="ＭＳ Ｐゴシック" charset="0"/>
                <a:cs typeface="ＭＳ Ｐゴシック" charset="0"/>
              </a:rPr>
              <a:t>With 10-15 flow seeds you can visualize the wind flow pattern near the eye wall.</a:t>
            </a:r>
          </a:p>
        </p:txBody>
      </p:sp>
      <p:sp>
        <p:nvSpPr>
          <p:cNvPr id="747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7475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AFA12020-CB6A-494C-9780-277BB390D1D7}" type="slidenum">
              <a:rPr lang="en-US" sz="2800">
                <a:solidFill>
                  <a:srgbClr val="2D2DB9"/>
                </a:solidFill>
              </a:rPr>
              <a:pPr eaLnBrk="1" hangingPunct="1"/>
              <a:t>49</a:t>
            </a:fld>
            <a:endParaRPr lang="en-US" sz="2800">
              <a:solidFill>
                <a:srgbClr val="2D2DB9"/>
              </a:solidFill>
            </a:endParaRPr>
          </a:p>
        </p:txBody>
      </p:sp>
      <p:pic>
        <p:nvPicPr>
          <p:cNvPr id="74758" name="Picture 6" descr="slide3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575" y="957263"/>
            <a:ext cx="3527425"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24579" name="Rectangle 2"/>
          <p:cNvSpPr>
            <a:spLocks noGrp="1" noChangeArrowheads="1"/>
          </p:cNvSpPr>
          <p:nvPr>
            <p:ph type="title"/>
          </p:nvPr>
        </p:nvSpPr>
        <p:spPr/>
        <p:txBody>
          <a:bodyPr/>
          <a:lstStyle/>
          <a:p>
            <a:r>
              <a:rPr lang="en-US" dirty="0">
                <a:latin typeface="Times" charset="0"/>
                <a:ea typeface="ＭＳ Ｐゴシック" charset="0"/>
                <a:cs typeface="ＭＳ Ｐゴシック" charset="0"/>
              </a:rPr>
              <a:t>Tutorial </a:t>
            </a:r>
            <a:r>
              <a:rPr lang="en-US" dirty="0" smtClean="0">
                <a:latin typeface="Times" charset="0"/>
                <a:ea typeface="ＭＳ Ｐゴシック" charset="0"/>
                <a:cs typeface="ＭＳ Ｐゴシック" charset="0"/>
              </a:rPr>
              <a:t>Outline: Typhoon </a:t>
            </a:r>
            <a:r>
              <a:rPr lang="en-US" dirty="0" err="1" smtClean="0">
                <a:latin typeface="Times" charset="0"/>
                <a:ea typeface="ＭＳ Ｐゴシック" charset="0"/>
                <a:cs typeface="ＭＳ Ｐゴシック" charset="0"/>
              </a:rPr>
              <a:t>Jangmi</a:t>
            </a:r>
            <a:r>
              <a:rPr lang="en-US" dirty="0" smtClean="0">
                <a:latin typeface="Times" charset="0"/>
                <a:ea typeface="ＭＳ Ｐゴシック" charset="0"/>
                <a:cs typeface="ＭＳ Ｐゴシック" charset="0"/>
              </a:rPr>
              <a:t> concluded</a:t>
            </a:r>
            <a:endParaRPr lang="en-US" dirty="0">
              <a:latin typeface="Times" charset="0"/>
              <a:ea typeface="ＭＳ Ｐゴシック" charset="0"/>
              <a:cs typeface="ＭＳ Ｐゴシック" charset="0"/>
            </a:endParaRPr>
          </a:p>
        </p:txBody>
      </p:sp>
      <p:sp>
        <p:nvSpPr>
          <p:cNvPr id="24580" name="Rectangle 3"/>
          <p:cNvSpPr>
            <a:spLocks noGrp="1" noChangeArrowheads="1"/>
          </p:cNvSpPr>
          <p:nvPr>
            <p:ph type="body" sz="half" idx="1"/>
          </p:nvPr>
        </p:nvSpPr>
        <p:spPr>
          <a:xfrm>
            <a:off x="685800" y="904875"/>
            <a:ext cx="7772400" cy="5210175"/>
          </a:xfrm>
        </p:spPr>
        <p:txBody>
          <a:bodyPr/>
          <a:lstStyle/>
          <a:p>
            <a:pPr marL="0" indent="0">
              <a:buNone/>
            </a:pPr>
            <a:endParaRPr lang="en-US" dirty="0">
              <a:latin typeface="Times" charset="0"/>
              <a:ea typeface="ＭＳ Ｐゴシック" charset="0"/>
              <a:cs typeface="ＭＳ Ｐゴシック" charset="0"/>
            </a:endParaRPr>
          </a:p>
          <a:p>
            <a:r>
              <a:rPr lang="en-US" dirty="0" smtClean="0">
                <a:latin typeface="Times" charset="0"/>
                <a:ea typeface="ＭＳ Ｐゴシック" charset="0"/>
                <a:cs typeface="ＭＳ Ｐゴシック" charset="0"/>
              </a:rPr>
              <a:t>Using the </a:t>
            </a:r>
            <a:r>
              <a:rPr lang="en-US" dirty="0" err="1" smtClean="0">
                <a:latin typeface="Times" charset="0"/>
                <a:ea typeface="ＭＳ Ｐゴシック" charset="0"/>
                <a:cs typeface="ＭＳ Ｐゴシック" charset="0"/>
              </a:rPr>
              <a:t>vapor_wrf</a:t>
            </a:r>
            <a:r>
              <a:rPr lang="en-US" dirty="0" smtClean="0">
                <a:latin typeface="Times" charset="0"/>
                <a:ea typeface="ＭＳ Ｐゴシック" charset="0"/>
                <a:cs typeface="ＭＳ Ｐゴシック" charset="0"/>
              </a:rPr>
              <a:t> Python module to visualize radar reflectivity</a:t>
            </a:r>
          </a:p>
          <a:p>
            <a:r>
              <a:rPr lang="en-US" dirty="0" smtClean="0">
                <a:latin typeface="Times" charset="0"/>
                <a:ea typeface="ＭＳ Ｐゴシック" charset="0"/>
                <a:cs typeface="ＭＳ Ｐゴシック" charset="0"/>
              </a:rPr>
              <a:t>Visualize 2D variables, e.g. 2D radar reflectivity</a:t>
            </a:r>
          </a:p>
          <a:p>
            <a:r>
              <a:rPr lang="en-US" i="1" dirty="0" smtClean="0">
                <a:latin typeface="Times" charset="0"/>
                <a:ea typeface="ＭＳ Ｐゴシック" charset="0"/>
                <a:cs typeface="ＭＳ Ｐゴシック" charset="0"/>
              </a:rPr>
              <a:t>Barbs:  </a:t>
            </a:r>
            <a:r>
              <a:rPr lang="en-US" dirty="0" smtClean="0">
                <a:latin typeface="Times" charset="0"/>
                <a:ea typeface="ＭＳ Ｐゴシック" charset="0"/>
                <a:cs typeface="ＭＳ Ｐゴシック" charset="0"/>
              </a:rPr>
              <a:t>show wind direction</a:t>
            </a:r>
            <a:endParaRPr lang="en-US" i="1" dirty="0" smtClean="0">
              <a:latin typeface="Times" charset="0"/>
              <a:ea typeface="ＭＳ Ｐゴシック" charset="0"/>
              <a:cs typeface="ＭＳ Ｐゴシック" charset="0"/>
            </a:endParaRPr>
          </a:p>
          <a:p>
            <a:r>
              <a:rPr lang="en-US" i="1" dirty="0" smtClean="0">
                <a:latin typeface="Times" charset="0"/>
                <a:ea typeface="ＭＳ Ｐゴシック" charset="0"/>
                <a:cs typeface="ＭＳ Ｐゴシック" charset="0"/>
              </a:rPr>
              <a:t>Flow Images: </a:t>
            </a:r>
            <a:r>
              <a:rPr lang="en-US" dirty="0" smtClean="0">
                <a:latin typeface="Times" charset="0"/>
                <a:ea typeface="ＭＳ Ｐゴシック" charset="0"/>
                <a:cs typeface="ＭＳ Ｐゴシック" charset="0"/>
              </a:rPr>
              <a:t>Animate the flow in planar cross-section</a:t>
            </a:r>
            <a:endParaRPr lang="en-US" i="1" dirty="0" smtClean="0">
              <a:latin typeface="Times" charset="0"/>
              <a:ea typeface="ＭＳ Ｐゴシック" charset="0"/>
              <a:cs typeface="ＭＳ Ｐゴシック" charset="0"/>
            </a:endParaRPr>
          </a:p>
          <a:p>
            <a:r>
              <a:rPr lang="en-US" i="1" dirty="0" smtClean="0">
                <a:latin typeface="Times" charset="0"/>
                <a:ea typeface="ＭＳ Ｐゴシック" charset="0"/>
                <a:cs typeface="ＭＳ Ｐゴシック" charset="0"/>
              </a:rPr>
              <a:t>Flow </a:t>
            </a:r>
            <a:r>
              <a:rPr lang="en-US" i="1" dirty="0">
                <a:latin typeface="Times" charset="0"/>
                <a:ea typeface="ＭＳ Ｐゴシック" charset="0"/>
                <a:cs typeface="ＭＳ Ｐゴシック" charset="0"/>
              </a:rPr>
              <a:t>integration</a:t>
            </a:r>
            <a:r>
              <a:rPr lang="en-US" dirty="0">
                <a:latin typeface="Times" charset="0"/>
                <a:ea typeface="ＭＳ Ｐゴシック" charset="0"/>
                <a:cs typeface="ＭＳ Ｐゴシック" charset="0"/>
              </a:rPr>
              <a:t> (wind visualization)</a:t>
            </a:r>
          </a:p>
          <a:p>
            <a:pPr lvl="1"/>
            <a:r>
              <a:rPr lang="en-US" i="1" dirty="0">
                <a:latin typeface="Times" charset="0"/>
                <a:ea typeface="ＭＳ Ｐゴシック" charset="0"/>
              </a:rPr>
              <a:t>Streamlines: </a:t>
            </a:r>
            <a:r>
              <a:rPr lang="en-US" dirty="0">
                <a:latin typeface="Times" charset="0"/>
                <a:ea typeface="ＭＳ Ｐゴシック" charset="0"/>
              </a:rPr>
              <a:t>observe how the air flows through the </a:t>
            </a:r>
            <a:r>
              <a:rPr lang="en-US" dirty="0" smtClean="0">
                <a:latin typeface="Times" charset="0"/>
                <a:ea typeface="ＭＳ Ｐゴシック" charset="0"/>
              </a:rPr>
              <a:t>typhoon</a:t>
            </a:r>
          </a:p>
          <a:p>
            <a:r>
              <a:rPr lang="en-US" dirty="0" smtClean="0">
                <a:latin typeface="Times" charset="0"/>
                <a:ea typeface="ＭＳ Ｐゴシック" charset="0"/>
              </a:rPr>
              <a:t>Use the </a:t>
            </a:r>
            <a:r>
              <a:rPr lang="en-US" i="1" dirty="0" smtClean="0">
                <a:latin typeface="Times" charset="0"/>
                <a:ea typeface="ＭＳ Ｐゴシック" charset="0"/>
              </a:rPr>
              <a:t>Probe </a:t>
            </a:r>
            <a:r>
              <a:rPr lang="en-US" dirty="0" smtClean="0">
                <a:latin typeface="Times" charset="0"/>
                <a:ea typeface="ＭＳ Ｐゴシック" charset="0"/>
              </a:rPr>
              <a:t>to visualize a vertical slice of W</a:t>
            </a:r>
          </a:p>
          <a:p>
            <a:r>
              <a:rPr lang="en-US" dirty="0" smtClean="0">
                <a:latin typeface="Times" charset="0"/>
                <a:ea typeface="ＭＳ Ｐゴシック" charset="0"/>
              </a:rPr>
              <a:t>Use the </a:t>
            </a:r>
            <a:r>
              <a:rPr lang="en-US" i="1" dirty="0" smtClean="0">
                <a:latin typeface="Times" charset="0"/>
                <a:ea typeface="ＭＳ Ｐゴシック" charset="0"/>
              </a:rPr>
              <a:t>Probe</a:t>
            </a:r>
            <a:r>
              <a:rPr lang="en-US" dirty="0" smtClean="0">
                <a:latin typeface="Times" charset="0"/>
                <a:ea typeface="ＭＳ Ｐゴシック" charset="0"/>
              </a:rPr>
              <a:t> to place flow seed points, based on vertical wind speed</a:t>
            </a:r>
          </a:p>
          <a:p>
            <a:endParaRPr lang="en-US" dirty="0">
              <a:latin typeface="Times" charset="0"/>
              <a:ea typeface="ＭＳ Ｐゴシック" charset="0"/>
            </a:endParaRPr>
          </a:p>
        </p:txBody>
      </p:sp>
      <p:sp>
        <p:nvSpPr>
          <p:cNvPr id="2458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4D3C1D3D-AA89-0A42-8D28-4778E76861A8}" type="slidenum">
              <a:rPr lang="en-US" sz="2800">
                <a:solidFill>
                  <a:srgbClr val="2D2DB9"/>
                </a:solidFill>
              </a:rPr>
              <a:pPr eaLnBrk="1" hangingPunct="1"/>
              <a:t>5</a:t>
            </a:fld>
            <a:endParaRPr lang="en-US" sz="2800">
              <a:solidFill>
                <a:srgbClr val="2D2DB9"/>
              </a:solidFill>
            </a:endParaRPr>
          </a:p>
        </p:txBody>
      </p:sp>
    </p:spTree>
    <p:extLst>
      <p:ext uri="{BB962C8B-B14F-4D97-AF65-F5344CB8AC3E}">
        <p14:creationId xmlns:p14="http://schemas.microsoft.com/office/powerpoint/2010/main" val="273562598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atin typeface="Times" charset="0"/>
                <a:ea typeface="ＭＳ Ｐゴシック" charset="0"/>
                <a:cs typeface="ＭＳ Ｐゴシック" charset="0"/>
              </a:rPr>
              <a:t>Streamlines placed with the probe</a:t>
            </a:r>
          </a:p>
        </p:txBody>
      </p:sp>
      <p:sp>
        <p:nvSpPr>
          <p:cNvPr id="7680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pic>
        <p:nvPicPr>
          <p:cNvPr id="76805" name="Content Placeholder 6" descr="slide31.jpg"/>
          <p:cNvPicPr>
            <a:picLocks noGrp="1" noChangeAspect="1"/>
          </p:cNvPicPr>
          <p:nvPr>
            <p:ph idx="1"/>
          </p:nvPr>
        </p:nvPicPr>
        <p:blipFill>
          <a:blip r:embed="rId3" cstate="print">
            <a:extLst>
              <a:ext uri="{28A0092B-C50C-407E-A947-70E740481C1C}">
                <a14:useLocalDpi xmlns:a14="http://schemas.microsoft.com/office/drawing/2010/main" val="0"/>
              </a:ext>
            </a:extLst>
          </a:blip>
          <a:srcRect t="-8954" b="-8954"/>
          <a:stretch>
            <a:fillRect/>
          </a:stretch>
        </p:blipFill>
        <p:spPr>
          <a:xfrm>
            <a:off x="488950" y="819150"/>
            <a:ext cx="8507413" cy="5505450"/>
          </a:xfrm>
        </p:spPr>
      </p:pic>
      <p:sp>
        <p:nvSpPr>
          <p:cNvPr id="7680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C0A57285-DB12-2A41-BAE7-043181C80C0F}" type="slidenum">
              <a:rPr lang="en-US" sz="2800">
                <a:solidFill>
                  <a:srgbClr val="2D2DB9"/>
                </a:solidFill>
              </a:rPr>
              <a:pPr eaLnBrk="1" hangingPunct="1"/>
              <a:t>50</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Unsteady Flow</a:t>
            </a:r>
            <a:endParaRPr lang="en-US" dirty="0"/>
          </a:p>
        </p:txBody>
      </p:sp>
      <p:sp>
        <p:nvSpPr>
          <p:cNvPr id="3" name="Content Placeholder 2"/>
          <p:cNvSpPr>
            <a:spLocks noGrp="1"/>
          </p:cNvSpPr>
          <p:nvPr>
            <p:ph idx="1"/>
          </p:nvPr>
        </p:nvSpPr>
        <p:spPr/>
        <p:txBody>
          <a:bodyPr/>
          <a:lstStyle/>
          <a:p>
            <a:r>
              <a:rPr lang="en-US" dirty="0" smtClean="0"/>
              <a:t>VAPOR also supports visualization of </a:t>
            </a:r>
            <a:r>
              <a:rPr lang="en-US" dirty="0" err="1" smtClean="0"/>
              <a:t>pathlines</a:t>
            </a:r>
            <a:r>
              <a:rPr lang="en-US" dirty="0" smtClean="0"/>
              <a:t> (particle traces).  Users can visualize the trajectories massless particles would follow (forwards or backwards in time). </a:t>
            </a:r>
          </a:p>
          <a:p>
            <a:r>
              <a:rPr lang="en-US" dirty="0" smtClean="0"/>
              <a:t>ERICA IOP simulation was an intense Atlantic marine cyclone occurring in January 1989, as powerful as a Category 3 or 4 hurricane.  Mel Shapiro and Ryan </a:t>
            </a:r>
            <a:r>
              <a:rPr lang="en-US" dirty="0" err="1" smtClean="0"/>
              <a:t>Maue</a:t>
            </a:r>
            <a:r>
              <a:rPr lang="en-US" dirty="0" smtClean="0"/>
              <a:t> provided the data which is </a:t>
            </a:r>
            <a:r>
              <a:rPr lang="en-US" dirty="0" smtClean="0">
                <a:hlinkClick r:id="rId2" action="ppaction://hlinkfile"/>
              </a:rPr>
              <a:t>visualized in VAPOR</a:t>
            </a:r>
            <a:r>
              <a:rPr lang="en-US" dirty="0" smtClean="0"/>
              <a:t>:</a:t>
            </a:r>
          </a:p>
          <a:p>
            <a:r>
              <a:rPr lang="en-US" dirty="0" smtClean="0"/>
              <a:t>Instructions for visualizing unsteady flow in VAPOR are provided in the tutorials on the VAPOR website, especially the “Georgia Weather Case Study” and the “Vapor Quick Start Guide”</a:t>
            </a:r>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51</a:t>
            </a:fld>
            <a:endParaRPr lang="en-US"/>
          </a:p>
        </p:txBody>
      </p:sp>
    </p:spTree>
    <p:extLst>
      <p:ext uri="{BB962C8B-B14F-4D97-AF65-F5344CB8AC3E}">
        <p14:creationId xmlns:p14="http://schemas.microsoft.com/office/powerpoint/2010/main" val="35457819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Control</a:t>
            </a:r>
            <a:endParaRPr lang="en-US" dirty="0"/>
          </a:p>
        </p:txBody>
      </p:sp>
      <p:sp>
        <p:nvSpPr>
          <p:cNvPr id="3" name="Content Placeholder 2"/>
          <p:cNvSpPr>
            <a:spLocks noGrp="1"/>
          </p:cNvSpPr>
          <p:nvPr>
            <p:ph idx="1"/>
          </p:nvPr>
        </p:nvSpPr>
        <p:spPr/>
        <p:txBody>
          <a:bodyPr/>
          <a:lstStyle/>
          <a:p>
            <a:r>
              <a:rPr lang="en-US" dirty="0" smtClean="0"/>
              <a:t>A new feature in VAPOR 2.2 (not yet released)</a:t>
            </a:r>
          </a:p>
          <a:p>
            <a:r>
              <a:rPr lang="en-US" dirty="0" smtClean="0"/>
              <a:t>Permits users to create animations where the viewpoint and the data time step are controlled by the user.</a:t>
            </a:r>
          </a:p>
          <a:p>
            <a:r>
              <a:rPr lang="en-US" dirty="0" smtClean="0"/>
              <a:t>User specifies a sequence of </a:t>
            </a:r>
            <a:r>
              <a:rPr lang="en-US" dirty="0" err="1" smtClean="0"/>
              <a:t>keyframe</a:t>
            </a:r>
            <a:r>
              <a:rPr lang="en-US" dirty="0" smtClean="0"/>
              <a:t> viewpoints, VAPOR interpolates between them.</a:t>
            </a:r>
          </a:p>
          <a:p>
            <a:r>
              <a:rPr lang="en-US" dirty="0" smtClean="0"/>
              <a:t>Example:  </a:t>
            </a:r>
            <a:r>
              <a:rPr lang="en-US" dirty="0" smtClean="0">
                <a:hlinkClick r:id="rId2" action="ppaction://hlinkfile"/>
              </a:rPr>
              <a:t>Esperanza fire simulation</a:t>
            </a:r>
            <a:r>
              <a:rPr lang="en-US" dirty="0" smtClean="0"/>
              <a:t>, Janice </a:t>
            </a:r>
            <a:r>
              <a:rPr lang="en-US" dirty="0" err="1" smtClean="0"/>
              <a:t>Coen</a:t>
            </a:r>
            <a:r>
              <a:rPr lang="en-US" dirty="0" smtClean="0"/>
              <a:t>, NCAR</a:t>
            </a:r>
          </a:p>
          <a:p>
            <a:pPr lvl="1"/>
            <a:r>
              <a:rPr lang="en-US" dirty="0" smtClean="0"/>
              <a:t>Camera is animated during the simulation to enable users to see most important details of a wildfire.</a:t>
            </a:r>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52</a:t>
            </a:fld>
            <a:endParaRPr lang="en-US"/>
          </a:p>
        </p:txBody>
      </p:sp>
    </p:spTree>
    <p:extLst>
      <p:ext uri="{BB962C8B-B14F-4D97-AF65-F5344CB8AC3E}">
        <p14:creationId xmlns:p14="http://schemas.microsoft.com/office/powerpoint/2010/main" val="202820584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model visualization demo</a:t>
            </a:r>
            <a:endParaRPr lang="en-US" dirty="0"/>
          </a:p>
        </p:txBody>
      </p:sp>
      <p:sp>
        <p:nvSpPr>
          <p:cNvPr id="3" name="Content Placeholder 2"/>
          <p:cNvSpPr>
            <a:spLocks noGrp="1"/>
          </p:cNvSpPr>
          <p:nvPr>
            <p:ph idx="1"/>
          </p:nvPr>
        </p:nvSpPr>
        <p:spPr/>
        <p:txBody>
          <a:bodyPr/>
          <a:lstStyle/>
          <a:p>
            <a:r>
              <a:rPr lang="en-US" dirty="0" smtClean="0"/>
              <a:t>VAPOR 2.2, to be released soon, will also support visualization of ocean models, including MOM, POP, and ROMS.  </a:t>
            </a:r>
          </a:p>
          <a:p>
            <a:r>
              <a:rPr lang="en-US" dirty="0" smtClean="0"/>
              <a:t>Development was supported by KISTI </a:t>
            </a:r>
          </a:p>
          <a:p>
            <a:r>
              <a:rPr lang="en-US" dirty="0" smtClean="0"/>
              <a:t>Demonstrations (VAPOR 2.2 is required to visualize these)</a:t>
            </a:r>
          </a:p>
          <a:p>
            <a:pPr lvl="1"/>
            <a:r>
              <a:rPr lang="en-US" dirty="0" smtClean="0"/>
              <a:t>Global MOM model</a:t>
            </a:r>
          </a:p>
          <a:p>
            <a:pPr lvl="1"/>
            <a:r>
              <a:rPr lang="en-US" dirty="0" smtClean="0"/>
              <a:t>Regional MOM model</a:t>
            </a:r>
          </a:p>
          <a:p>
            <a:pPr lvl="1"/>
            <a:r>
              <a:rPr lang="en-US" dirty="0" smtClean="0"/>
              <a:t>2 Regional ROMS models</a:t>
            </a:r>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53</a:t>
            </a:fld>
            <a:endParaRPr lang="en-US"/>
          </a:p>
        </p:txBody>
      </p:sp>
    </p:spTree>
    <p:extLst>
      <p:ext uri="{BB962C8B-B14F-4D97-AF65-F5344CB8AC3E}">
        <p14:creationId xmlns:p14="http://schemas.microsoft.com/office/powerpoint/2010/main" val="15346057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ROMS model</a:t>
            </a:r>
            <a:endParaRPr lang="en-US" dirty="0"/>
          </a:p>
        </p:txBody>
      </p:sp>
      <p:sp>
        <p:nvSpPr>
          <p:cNvPr id="3" name="Footer Placeholder 2"/>
          <p:cNvSpPr>
            <a:spLocks noGrp="1"/>
          </p:cNvSpPr>
          <p:nvPr>
            <p:ph type="ftr" sz="quarter" idx="10"/>
          </p:nvPr>
        </p:nvSpPr>
        <p:spPr/>
        <p:txBody>
          <a:bodyPr/>
          <a:lstStyle/>
          <a:p>
            <a:pPr>
              <a:defRPr/>
            </a:pPr>
            <a:r>
              <a:rPr lang="en-US" smtClean="0"/>
              <a:t>vapor@ucar.edu</a:t>
            </a:r>
            <a:endParaRPr lang="en-US"/>
          </a:p>
        </p:txBody>
      </p:sp>
      <p:pic>
        <p:nvPicPr>
          <p:cNvPr id="4" name="Picture 3" descr="Screen shot 2012-10-05 at 12.11.34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061" y="1404933"/>
            <a:ext cx="8518939" cy="5144260"/>
          </a:xfrm>
          <a:prstGeom prst="rect">
            <a:avLst/>
          </a:prstGeom>
        </p:spPr>
      </p:pic>
    </p:spTree>
    <p:extLst>
      <p:ext uri="{BB962C8B-B14F-4D97-AF65-F5344CB8AC3E}">
        <p14:creationId xmlns:p14="http://schemas.microsoft.com/office/powerpoint/2010/main" val="168441832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ROMS model</a:t>
            </a:r>
            <a:endParaRPr lang="en-US" dirty="0"/>
          </a:p>
        </p:txBody>
      </p:sp>
      <p:sp>
        <p:nvSpPr>
          <p:cNvPr id="3" name="Footer Placeholder 2"/>
          <p:cNvSpPr>
            <a:spLocks noGrp="1"/>
          </p:cNvSpPr>
          <p:nvPr>
            <p:ph type="ftr" sz="quarter" idx="10"/>
          </p:nvPr>
        </p:nvSpPr>
        <p:spPr/>
        <p:txBody>
          <a:bodyPr/>
          <a:lstStyle/>
          <a:p>
            <a:pPr>
              <a:defRPr/>
            </a:pPr>
            <a:r>
              <a:rPr lang="en-US" smtClean="0"/>
              <a:t>vapor@ucar.edu</a:t>
            </a:r>
            <a:endParaRPr lang="en-US"/>
          </a:p>
        </p:txBody>
      </p:sp>
      <p:pic>
        <p:nvPicPr>
          <p:cNvPr id="4" name="Picture 3" descr="Screen shot 2012-10-05 at 1.42.33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84" y="1051956"/>
            <a:ext cx="8442115" cy="5167813"/>
          </a:xfrm>
          <a:prstGeom prst="rect">
            <a:avLst/>
          </a:prstGeom>
        </p:spPr>
      </p:pic>
    </p:spTree>
    <p:extLst>
      <p:ext uri="{BB962C8B-B14F-4D97-AF65-F5344CB8AC3E}">
        <p14:creationId xmlns:p14="http://schemas.microsoft.com/office/powerpoint/2010/main" val="146384322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EastSea</a:t>
            </a:r>
            <a:r>
              <a:rPr lang="en-US" dirty="0" smtClean="0"/>
              <a:t> ROMS model</a:t>
            </a:r>
            <a:endParaRPr lang="en-US" dirty="0"/>
          </a:p>
        </p:txBody>
      </p:sp>
      <p:sp>
        <p:nvSpPr>
          <p:cNvPr id="3" name="Footer Placeholder 2"/>
          <p:cNvSpPr>
            <a:spLocks noGrp="1"/>
          </p:cNvSpPr>
          <p:nvPr>
            <p:ph type="ftr" sz="quarter" idx="10"/>
          </p:nvPr>
        </p:nvSpPr>
        <p:spPr/>
        <p:txBody>
          <a:bodyPr/>
          <a:lstStyle/>
          <a:p>
            <a:pPr>
              <a:defRPr/>
            </a:pPr>
            <a:r>
              <a:rPr lang="en-US" smtClean="0"/>
              <a:t>vapor@ucar.edu</a:t>
            </a:r>
            <a:endParaRPr lang="en-US"/>
          </a:p>
        </p:txBody>
      </p:sp>
      <p:pic>
        <p:nvPicPr>
          <p:cNvPr id="4" name="Picture 3" descr="Screen shot 2012-10-05 at 1.48.42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744" y="1258154"/>
            <a:ext cx="8341846" cy="5106434"/>
          </a:xfrm>
          <a:prstGeom prst="rect">
            <a:avLst/>
          </a:prstGeom>
        </p:spPr>
      </p:pic>
    </p:spTree>
    <p:extLst>
      <p:ext uri="{BB962C8B-B14F-4D97-AF65-F5344CB8AC3E}">
        <p14:creationId xmlns:p14="http://schemas.microsoft.com/office/powerpoint/2010/main" val="381272517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ROMS Rotated model</a:t>
            </a:r>
            <a:endParaRPr lang="en-US" dirty="0"/>
          </a:p>
        </p:txBody>
      </p:sp>
      <p:sp>
        <p:nvSpPr>
          <p:cNvPr id="3" name="Footer Placeholder 2"/>
          <p:cNvSpPr>
            <a:spLocks noGrp="1"/>
          </p:cNvSpPr>
          <p:nvPr>
            <p:ph type="ftr" sz="quarter" idx="10"/>
          </p:nvPr>
        </p:nvSpPr>
        <p:spPr/>
        <p:txBody>
          <a:bodyPr/>
          <a:lstStyle/>
          <a:p>
            <a:pPr>
              <a:defRPr/>
            </a:pPr>
            <a:r>
              <a:rPr lang="en-US" smtClean="0"/>
              <a:t>vapor@ucar.edu</a:t>
            </a:r>
            <a:endParaRPr lang="en-US"/>
          </a:p>
        </p:txBody>
      </p:sp>
      <p:pic>
        <p:nvPicPr>
          <p:cNvPr id="4" name="Picture 3" descr="Screen shot 2012-10-05 at 1.51.23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02" y="1347928"/>
            <a:ext cx="8195189" cy="5016659"/>
          </a:xfrm>
          <a:prstGeom prst="rect">
            <a:avLst/>
          </a:prstGeom>
        </p:spPr>
      </p:pic>
    </p:spTree>
    <p:extLst>
      <p:ext uri="{BB962C8B-B14F-4D97-AF65-F5344CB8AC3E}">
        <p14:creationId xmlns:p14="http://schemas.microsoft.com/office/powerpoint/2010/main" val="99609276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84995" name="Rectangle 2"/>
          <p:cNvSpPr>
            <a:spLocks noGrp="1" noChangeArrowheads="1"/>
          </p:cNvSpPr>
          <p:nvPr>
            <p:ph type="title"/>
          </p:nvPr>
        </p:nvSpPr>
        <p:spPr>
          <a:xfrm>
            <a:off x="725488" y="1227138"/>
            <a:ext cx="7772400" cy="3598862"/>
          </a:xfrm>
        </p:spPr>
        <p:txBody>
          <a:bodyPr/>
          <a:lstStyle/>
          <a:p>
            <a:r>
              <a:rPr lang="en-US" sz="4400" dirty="0" smtClean="0">
                <a:latin typeface="Times" charset="0"/>
                <a:ea typeface="ＭＳ Ｐゴシック" charset="0"/>
                <a:cs typeface="ＭＳ Ｐゴシック" charset="0"/>
              </a:rPr>
              <a:t>Questions?</a:t>
            </a:r>
            <a:endParaRPr lang="en-US" sz="4400" dirty="0">
              <a:latin typeface="Times" charset="0"/>
              <a:ea typeface="ＭＳ Ｐゴシック" charset="0"/>
              <a:cs typeface="ＭＳ Ｐゴシック" charset="0"/>
            </a:endParaRPr>
          </a:p>
        </p:txBody>
      </p:sp>
      <p:sp>
        <p:nvSpPr>
          <p:cNvPr id="849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302C6071-B19D-2C4D-BAB4-4F698D14E480}" type="slidenum">
              <a:rPr lang="en-US" sz="2800">
                <a:solidFill>
                  <a:srgbClr val="2D2DB9"/>
                </a:solidFill>
              </a:rPr>
              <a:pPr eaLnBrk="1" hangingPunct="1"/>
              <a:t>58</a:t>
            </a:fld>
            <a:endParaRPr lang="en-US" sz="2800">
              <a:solidFill>
                <a:srgbClr val="2D2DB9"/>
              </a:solidFill>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vapor@ucar.edu</a:t>
            </a:r>
          </a:p>
        </p:txBody>
      </p:sp>
      <p:sp>
        <p:nvSpPr>
          <p:cNvPr id="8704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Acknowledgements</a:t>
            </a:r>
          </a:p>
        </p:txBody>
      </p:sp>
      <p:sp>
        <p:nvSpPr>
          <p:cNvPr id="87044" name="Rectangle 3"/>
          <p:cNvSpPr>
            <a:spLocks noGrp="1" noChangeArrowheads="1"/>
          </p:cNvSpPr>
          <p:nvPr>
            <p:ph type="body" sz="half" idx="1"/>
          </p:nvPr>
        </p:nvSpPr>
        <p:spPr>
          <a:xfrm>
            <a:off x="801688" y="1204913"/>
            <a:ext cx="3808412" cy="5029200"/>
          </a:xfrm>
        </p:spPr>
        <p:txBody>
          <a:bodyPr/>
          <a:lstStyle/>
          <a:p>
            <a:pPr>
              <a:lnSpc>
                <a:spcPct val="90000"/>
              </a:lnSpc>
            </a:pPr>
            <a:r>
              <a:rPr lang="en-US" sz="2000">
                <a:latin typeface="Times" charset="0"/>
                <a:ea typeface="ＭＳ Ｐゴシック" charset="0"/>
                <a:cs typeface="ＭＳ Ｐゴシック" charset="0"/>
              </a:rPr>
              <a:t>Steering Committee</a:t>
            </a:r>
          </a:p>
          <a:p>
            <a:pPr lvl="1">
              <a:lnSpc>
                <a:spcPct val="90000"/>
              </a:lnSpc>
            </a:pPr>
            <a:r>
              <a:rPr lang="en-US" sz="1400">
                <a:latin typeface="Times" charset="0"/>
                <a:ea typeface="ＭＳ Ｐゴシック" charset="0"/>
              </a:rPr>
              <a:t>Nic Brummell - UCSC</a:t>
            </a:r>
          </a:p>
          <a:p>
            <a:pPr lvl="1">
              <a:lnSpc>
                <a:spcPct val="90000"/>
              </a:lnSpc>
            </a:pPr>
            <a:r>
              <a:rPr lang="en-US" sz="1400">
                <a:latin typeface="Times" charset="0"/>
                <a:ea typeface="ＭＳ Ｐゴシック" charset="0"/>
              </a:rPr>
              <a:t>Yuhong Fan - NCAR, HAO</a:t>
            </a:r>
          </a:p>
          <a:p>
            <a:pPr lvl="1">
              <a:lnSpc>
                <a:spcPct val="90000"/>
              </a:lnSpc>
            </a:pPr>
            <a:r>
              <a:rPr lang="en-US" sz="1400">
                <a:latin typeface="Times" charset="0"/>
                <a:ea typeface="ＭＳ Ｐゴシック" charset="0"/>
              </a:rPr>
              <a:t>Aimé Fournier – NCAR, IMAGe</a:t>
            </a:r>
          </a:p>
          <a:p>
            <a:pPr lvl="1">
              <a:lnSpc>
                <a:spcPct val="90000"/>
              </a:lnSpc>
            </a:pPr>
            <a:r>
              <a:rPr lang="en-US" sz="1400">
                <a:latin typeface="Times" charset="0"/>
                <a:ea typeface="ＭＳ Ｐゴシック" charset="0"/>
              </a:rPr>
              <a:t>Pablo Mininni, NCAR, IMAGe</a:t>
            </a:r>
          </a:p>
          <a:p>
            <a:pPr lvl="1">
              <a:lnSpc>
                <a:spcPct val="90000"/>
              </a:lnSpc>
            </a:pPr>
            <a:r>
              <a:rPr lang="en-US" sz="1400">
                <a:latin typeface="Times" charset="0"/>
                <a:ea typeface="ＭＳ Ｐゴシック" charset="0"/>
              </a:rPr>
              <a:t>Aake Nordlund, University of Copenhagen</a:t>
            </a:r>
          </a:p>
          <a:p>
            <a:pPr lvl="1">
              <a:lnSpc>
                <a:spcPct val="90000"/>
              </a:lnSpc>
            </a:pPr>
            <a:r>
              <a:rPr lang="en-US" sz="1400">
                <a:latin typeface="Times" charset="0"/>
                <a:ea typeface="ＭＳ Ｐゴシック" charset="0"/>
              </a:rPr>
              <a:t>Helene Politano - Observatoire de la Cote d'Azur</a:t>
            </a:r>
          </a:p>
          <a:p>
            <a:pPr lvl="1">
              <a:lnSpc>
                <a:spcPct val="90000"/>
              </a:lnSpc>
            </a:pPr>
            <a:r>
              <a:rPr lang="en-US" sz="1400">
                <a:latin typeface="Times" charset="0"/>
                <a:ea typeface="ＭＳ Ｐゴシック" charset="0"/>
              </a:rPr>
              <a:t>Yannick Ponty - Observatoire de la Cote d'Azur</a:t>
            </a:r>
          </a:p>
          <a:p>
            <a:pPr lvl="1">
              <a:lnSpc>
                <a:spcPct val="90000"/>
              </a:lnSpc>
            </a:pPr>
            <a:r>
              <a:rPr lang="en-US" sz="1400">
                <a:latin typeface="Times" charset="0"/>
                <a:ea typeface="ＭＳ Ｐゴシック" charset="0"/>
              </a:rPr>
              <a:t>Annick Pouquet - NCAR, ESSL</a:t>
            </a:r>
          </a:p>
          <a:p>
            <a:pPr lvl="1">
              <a:lnSpc>
                <a:spcPct val="90000"/>
              </a:lnSpc>
            </a:pPr>
            <a:r>
              <a:rPr lang="en-US" sz="1400">
                <a:latin typeface="Times" charset="0"/>
                <a:ea typeface="ＭＳ Ｐゴシック" charset="0"/>
              </a:rPr>
              <a:t>Mark Rast - CU</a:t>
            </a:r>
          </a:p>
          <a:p>
            <a:pPr lvl="1">
              <a:lnSpc>
                <a:spcPct val="90000"/>
              </a:lnSpc>
            </a:pPr>
            <a:r>
              <a:rPr lang="en-US" sz="1400">
                <a:latin typeface="Times" charset="0"/>
                <a:ea typeface="ＭＳ Ｐゴシック" charset="0"/>
              </a:rPr>
              <a:t>Duane Rosenberg - NCAR, IMAGe</a:t>
            </a:r>
          </a:p>
          <a:p>
            <a:pPr lvl="1">
              <a:lnSpc>
                <a:spcPct val="90000"/>
              </a:lnSpc>
            </a:pPr>
            <a:r>
              <a:rPr lang="en-US" sz="1400">
                <a:latin typeface="Times" charset="0"/>
                <a:ea typeface="ＭＳ Ｐゴシック" charset="0"/>
              </a:rPr>
              <a:t>Matthias Rempel - NCAR, HAO</a:t>
            </a:r>
          </a:p>
          <a:p>
            <a:pPr lvl="1">
              <a:lnSpc>
                <a:spcPct val="90000"/>
              </a:lnSpc>
            </a:pPr>
            <a:r>
              <a:rPr lang="en-US" sz="1400">
                <a:latin typeface="Times" charset="0"/>
                <a:ea typeface="ＭＳ Ｐゴシック" charset="0"/>
              </a:rPr>
              <a:t>Geoff Vasil, CU</a:t>
            </a:r>
          </a:p>
          <a:p>
            <a:pPr lvl="1">
              <a:lnSpc>
                <a:spcPct val="90000"/>
              </a:lnSpc>
            </a:pPr>
            <a:r>
              <a:rPr lang="en-US" sz="1400">
                <a:latin typeface="Times" charset="0"/>
                <a:ea typeface="ＭＳ Ｐゴシック" charset="0"/>
              </a:rPr>
              <a:t>Leigh Orf, U Central Mich.</a:t>
            </a:r>
          </a:p>
          <a:p>
            <a:pPr>
              <a:lnSpc>
                <a:spcPct val="80000"/>
              </a:lnSpc>
            </a:pPr>
            <a:r>
              <a:rPr lang="en-US" sz="1800">
                <a:latin typeface="Times" charset="0"/>
                <a:ea typeface="ＭＳ Ｐゴシック" charset="0"/>
                <a:cs typeface="ＭＳ Ｐゴシック" charset="0"/>
              </a:rPr>
              <a:t>Systems Support	</a:t>
            </a:r>
          </a:p>
          <a:p>
            <a:pPr lvl="1">
              <a:lnSpc>
                <a:spcPct val="80000"/>
              </a:lnSpc>
            </a:pPr>
            <a:r>
              <a:rPr lang="en-US" sz="1400">
                <a:latin typeface="Times" charset="0"/>
                <a:ea typeface="ＭＳ Ｐゴシック" charset="0"/>
              </a:rPr>
              <a:t>Joey Mendoza, NCAR, CISL</a:t>
            </a:r>
          </a:p>
          <a:p>
            <a:pPr lvl="1">
              <a:lnSpc>
                <a:spcPct val="90000"/>
              </a:lnSpc>
            </a:pPr>
            <a:endParaRPr lang="en-US" sz="1600">
              <a:latin typeface="Times" charset="0"/>
              <a:ea typeface="ＭＳ Ｐゴシック" charset="0"/>
            </a:endParaRPr>
          </a:p>
          <a:p>
            <a:pPr>
              <a:lnSpc>
                <a:spcPct val="90000"/>
              </a:lnSpc>
            </a:pPr>
            <a:endParaRPr lang="en-US" sz="1800">
              <a:latin typeface="Times" charset="0"/>
              <a:ea typeface="ＭＳ Ｐゴシック" charset="0"/>
              <a:cs typeface="ＭＳ Ｐゴシック" charset="0"/>
            </a:endParaRPr>
          </a:p>
        </p:txBody>
      </p:sp>
      <p:sp>
        <p:nvSpPr>
          <p:cNvPr id="87045" name="Rectangle 4"/>
          <p:cNvSpPr>
            <a:spLocks noGrp="1" noChangeArrowheads="1"/>
          </p:cNvSpPr>
          <p:nvPr>
            <p:ph type="body" sz="half" idx="2"/>
          </p:nvPr>
        </p:nvSpPr>
        <p:spPr>
          <a:xfrm>
            <a:off x="4649788" y="1146175"/>
            <a:ext cx="3808412" cy="5178425"/>
          </a:xfrm>
        </p:spPr>
        <p:txBody>
          <a:bodyPr/>
          <a:lstStyle/>
          <a:p>
            <a:pPr>
              <a:lnSpc>
                <a:spcPct val="80000"/>
              </a:lnSpc>
            </a:pPr>
            <a:r>
              <a:rPr lang="en-US" sz="1800">
                <a:latin typeface="Times" charset="0"/>
                <a:ea typeface="ＭＳ Ｐゴシック" charset="0"/>
                <a:cs typeface="ＭＳ Ｐゴシック" charset="0"/>
              </a:rPr>
              <a:t>WRF consultation</a:t>
            </a:r>
          </a:p>
          <a:p>
            <a:pPr lvl="1">
              <a:lnSpc>
                <a:spcPct val="80000"/>
              </a:lnSpc>
            </a:pPr>
            <a:r>
              <a:rPr lang="en-US" sz="1400">
                <a:latin typeface="Times" charset="0"/>
                <a:ea typeface="ＭＳ Ｐゴシック" charset="0"/>
              </a:rPr>
              <a:t>Wei Wang – NCAR, MMM</a:t>
            </a:r>
          </a:p>
          <a:p>
            <a:pPr lvl="1">
              <a:lnSpc>
                <a:spcPct val="80000"/>
              </a:lnSpc>
            </a:pPr>
            <a:r>
              <a:rPr lang="en-US" sz="1400">
                <a:latin typeface="Times" charset="0"/>
                <a:ea typeface="ＭＳ Ｐゴシック" charset="0"/>
              </a:rPr>
              <a:t>Cindy Bruyere –NCAR, MMM</a:t>
            </a:r>
          </a:p>
          <a:p>
            <a:pPr lvl="1">
              <a:lnSpc>
                <a:spcPct val="80000"/>
              </a:lnSpc>
            </a:pPr>
            <a:r>
              <a:rPr lang="en-US" sz="1400">
                <a:latin typeface="Times" charset="0"/>
                <a:ea typeface="ＭＳ Ｐゴシック" charset="0"/>
              </a:rPr>
              <a:t>Yongsheng Chen-NCAR,MMM</a:t>
            </a:r>
          </a:p>
          <a:p>
            <a:pPr lvl="1">
              <a:lnSpc>
                <a:spcPct val="80000"/>
              </a:lnSpc>
            </a:pPr>
            <a:r>
              <a:rPr lang="en-US" sz="1400">
                <a:latin typeface="Times" charset="0"/>
                <a:ea typeface="ＭＳ Ｐゴシック" charset="0"/>
              </a:rPr>
              <a:t>Thara Prabhakaran-U. of Ga.</a:t>
            </a:r>
          </a:p>
          <a:p>
            <a:pPr lvl="1">
              <a:lnSpc>
                <a:spcPct val="80000"/>
              </a:lnSpc>
            </a:pPr>
            <a:r>
              <a:rPr lang="en-US" sz="1400">
                <a:latin typeface="Times" charset="0"/>
                <a:ea typeface="ＭＳ Ｐゴシック" charset="0"/>
              </a:rPr>
              <a:t>Wei Huang – NCAR/CISL</a:t>
            </a:r>
          </a:p>
          <a:p>
            <a:pPr lvl="1">
              <a:lnSpc>
                <a:spcPct val="80000"/>
              </a:lnSpc>
            </a:pPr>
            <a:r>
              <a:rPr lang="en-US" sz="1400">
                <a:latin typeface="Times" charset="0"/>
                <a:ea typeface="ＭＳ Ｐゴシック" charset="0"/>
              </a:rPr>
              <a:t>Minsu Joh - KISTI</a:t>
            </a:r>
          </a:p>
          <a:p>
            <a:pPr>
              <a:lnSpc>
                <a:spcPct val="80000"/>
              </a:lnSpc>
            </a:pPr>
            <a:r>
              <a:rPr lang="en-US" sz="1800">
                <a:latin typeface="Times" charset="0"/>
                <a:ea typeface="ＭＳ Ｐゴシック" charset="0"/>
                <a:cs typeface="ＭＳ Ｐゴシック" charset="0"/>
              </a:rPr>
              <a:t>Design and development</a:t>
            </a:r>
          </a:p>
          <a:p>
            <a:pPr lvl="1">
              <a:lnSpc>
                <a:spcPct val="80000"/>
              </a:lnSpc>
            </a:pPr>
            <a:r>
              <a:rPr lang="en-US" sz="1400">
                <a:latin typeface="Times" charset="0"/>
                <a:ea typeface="ＭＳ Ｐゴシック" charset="0"/>
              </a:rPr>
              <a:t>John Clyne – NCAR/CISL</a:t>
            </a:r>
          </a:p>
          <a:p>
            <a:pPr lvl="1">
              <a:lnSpc>
                <a:spcPct val="80000"/>
              </a:lnSpc>
            </a:pPr>
            <a:r>
              <a:rPr lang="en-US" sz="1400">
                <a:latin typeface="Times" charset="0"/>
                <a:ea typeface="ＭＳ Ｐゴシック" charset="0"/>
              </a:rPr>
              <a:t>Alan Norton – NCAR/CISL</a:t>
            </a:r>
          </a:p>
          <a:p>
            <a:pPr lvl="1">
              <a:lnSpc>
                <a:spcPct val="80000"/>
              </a:lnSpc>
            </a:pPr>
            <a:r>
              <a:rPr lang="en-US" sz="1400">
                <a:latin typeface="Times" charset="0"/>
                <a:ea typeface="ＭＳ Ｐゴシック" charset="0"/>
              </a:rPr>
              <a:t>Dan LaGreca – NCAR/CISL</a:t>
            </a:r>
          </a:p>
          <a:p>
            <a:pPr lvl="1">
              <a:lnSpc>
                <a:spcPct val="80000"/>
              </a:lnSpc>
            </a:pPr>
            <a:r>
              <a:rPr lang="en-US" sz="1400">
                <a:latin typeface="Times" charset="0"/>
                <a:ea typeface="ＭＳ Ｐゴシック" charset="0"/>
              </a:rPr>
              <a:t>Pam Gillman – NCAR/CISL</a:t>
            </a:r>
          </a:p>
          <a:p>
            <a:pPr lvl="1">
              <a:lnSpc>
                <a:spcPct val="80000"/>
              </a:lnSpc>
            </a:pPr>
            <a:r>
              <a:rPr lang="en-US" sz="1400">
                <a:latin typeface="Times" charset="0"/>
                <a:ea typeface="ＭＳ Ｐゴシック" charset="0"/>
              </a:rPr>
              <a:t>Kendall Southwick – NCAR/CISL</a:t>
            </a:r>
          </a:p>
          <a:p>
            <a:pPr lvl="1">
              <a:lnSpc>
                <a:spcPct val="80000"/>
              </a:lnSpc>
            </a:pPr>
            <a:r>
              <a:rPr lang="en-US" sz="1400">
                <a:latin typeface="Times" charset="0"/>
                <a:ea typeface="ＭＳ Ｐゴシック" charset="0"/>
              </a:rPr>
              <a:t>Markus Stobbs – NCAR/CISL</a:t>
            </a:r>
          </a:p>
          <a:p>
            <a:pPr lvl="1">
              <a:lnSpc>
                <a:spcPct val="80000"/>
              </a:lnSpc>
            </a:pPr>
            <a:r>
              <a:rPr lang="en-US" sz="1400">
                <a:latin typeface="Times" charset="0"/>
                <a:ea typeface="ＭＳ Ｐゴシック" charset="0"/>
              </a:rPr>
              <a:t>Kenny Gruchalla – NREL</a:t>
            </a:r>
          </a:p>
          <a:p>
            <a:pPr lvl="1">
              <a:lnSpc>
                <a:spcPct val="80000"/>
              </a:lnSpc>
            </a:pPr>
            <a:r>
              <a:rPr lang="en-US" sz="1400">
                <a:latin typeface="Times" charset="0"/>
                <a:ea typeface="ＭＳ Ｐゴシック" charset="0"/>
              </a:rPr>
              <a:t>Victor Snyder – CSM</a:t>
            </a:r>
          </a:p>
          <a:p>
            <a:pPr lvl="1">
              <a:lnSpc>
                <a:spcPct val="80000"/>
              </a:lnSpc>
            </a:pPr>
            <a:r>
              <a:rPr lang="en-US" sz="1400">
                <a:latin typeface="Times" charset="0"/>
                <a:ea typeface="ＭＳ Ｐゴシック" charset="0"/>
              </a:rPr>
              <a:t>Yannick Polius – NCAR/CISL</a:t>
            </a:r>
          </a:p>
          <a:p>
            <a:pPr lvl="1">
              <a:lnSpc>
                <a:spcPct val="80000"/>
              </a:lnSpc>
            </a:pPr>
            <a:r>
              <a:rPr lang="en-US" sz="1400">
                <a:latin typeface="Times" charset="0"/>
                <a:ea typeface="ＭＳ Ｐゴシック" charset="0"/>
              </a:rPr>
              <a:t>Karamjeet Khalsa – NCAR/CISL </a:t>
            </a:r>
          </a:p>
          <a:p>
            <a:pPr>
              <a:lnSpc>
                <a:spcPct val="80000"/>
              </a:lnSpc>
            </a:pPr>
            <a:r>
              <a:rPr lang="en-US" sz="1800">
                <a:latin typeface="Times" charset="0"/>
                <a:ea typeface="ＭＳ Ｐゴシック" charset="0"/>
                <a:cs typeface="ＭＳ Ｐゴシック" charset="0"/>
              </a:rPr>
              <a:t>Research Collaborators</a:t>
            </a:r>
          </a:p>
          <a:p>
            <a:pPr lvl="1">
              <a:lnSpc>
                <a:spcPct val="80000"/>
              </a:lnSpc>
            </a:pPr>
            <a:r>
              <a:rPr lang="en-US" sz="1400">
                <a:latin typeface="Times" charset="0"/>
                <a:ea typeface="ＭＳ Ｐゴシック" charset="0"/>
              </a:rPr>
              <a:t>Kwan-Liu Ma, U.C. Davis</a:t>
            </a:r>
          </a:p>
          <a:p>
            <a:pPr lvl="1">
              <a:lnSpc>
                <a:spcPct val="80000"/>
              </a:lnSpc>
            </a:pPr>
            <a:r>
              <a:rPr lang="en-US" sz="1400">
                <a:latin typeface="Times" charset="0"/>
                <a:ea typeface="ＭＳ Ｐゴシック" charset="0"/>
              </a:rPr>
              <a:t>Hiroshi Akiba, U.C. Davis</a:t>
            </a:r>
          </a:p>
          <a:p>
            <a:pPr lvl="1">
              <a:lnSpc>
                <a:spcPct val="80000"/>
              </a:lnSpc>
            </a:pPr>
            <a:r>
              <a:rPr lang="en-US" sz="1400">
                <a:latin typeface="Times" charset="0"/>
                <a:ea typeface="ＭＳ Ｐゴシック" charset="0"/>
              </a:rPr>
              <a:t>Han-Wei Shen, OSU</a:t>
            </a:r>
          </a:p>
          <a:p>
            <a:pPr lvl="1">
              <a:lnSpc>
                <a:spcPct val="80000"/>
              </a:lnSpc>
            </a:pPr>
            <a:r>
              <a:rPr lang="en-US" sz="1400">
                <a:latin typeface="Times" charset="0"/>
                <a:ea typeface="ＭＳ Ｐゴシック" charset="0"/>
              </a:rPr>
              <a:t>Liya Li, OSU</a:t>
            </a:r>
          </a:p>
        </p:txBody>
      </p:sp>
      <p:sp>
        <p:nvSpPr>
          <p:cNvPr id="8704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49ABA1A0-B1CC-9A44-9C49-69AE6C98F955}" type="slidenum">
              <a:rPr lang="en-US" sz="2800">
                <a:solidFill>
                  <a:srgbClr val="2D2DB9"/>
                </a:solidFill>
              </a:rPr>
              <a:pPr eaLnBrk="1" hangingPunct="1"/>
              <a:t>59</a:t>
            </a:fld>
            <a:endParaRPr lang="en-US" sz="2800">
              <a:solidFill>
                <a:srgbClr val="2D2DB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Outline:  Additional topics</a:t>
            </a:r>
            <a:endParaRPr lang="en-US" dirty="0"/>
          </a:p>
        </p:txBody>
      </p:sp>
      <p:sp>
        <p:nvSpPr>
          <p:cNvPr id="3" name="Content Placeholder 2"/>
          <p:cNvSpPr>
            <a:spLocks noGrp="1"/>
          </p:cNvSpPr>
          <p:nvPr>
            <p:ph idx="1"/>
          </p:nvPr>
        </p:nvSpPr>
        <p:spPr/>
        <p:txBody>
          <a:bodyPr/>
          <a:lstStyle/>
          <a:p>
            <a:r>
              <a:rPr lang="en-US" dirty="0" smtClean="0"/>
              <a:t>Unsteady flow: </a:t>
            </a:r>
          </a:p>
          <a:p>
            <a:pPr lvl="1"/>
            <a:r>
              <a:rPr lang="en-US" dirty="0" smtClean="0"/>
              <a:t>ERICA example video (M. Shapiro)</a:t>
            </a:r>
          </a:p>
          <a:p>
            <a:pPr>
              <a:buNone/>
            </a:pPr>
            <a:endParaRPr lang="en-US" dirty="0" smtClean="0"/>
          </a:p>
          <a:p>
            <a:pPr>
              <a:buNone/>
            </a:pPr>
            <a:r>
              <a:rPr lang="en-US" dirty="0" smtClean="0"/>
              <a:t>VAPOR features new in version 2.2:</a:t>
            </a:r>
          </a:p>
          <a:p>
            <a:r>
              <a:rPr lang="en-US" dirty="0" smtClean="0"/>
              <a:t>Animation control of J. </a:t>
            </a:r>
            <a:r>
              <a:rPr lang="en-US" dirty="0" err="1" smtClean="0"/>
              <a:t>Coen’s</a:t>
            </a:r>
            <a:r>
              <a:rPr lang="en-US" dirty="0" smtClean="0"/>
              <a:t> fire simulation</a:t>
            </a:r>
          </a:p>
          <a:p>
            <a:r>
              <a:rPr lang="en-US" dirty="0" smtClean="0"/>
              <a:t>Visualize MOM data (global and regional examples)</a:t>
            </a:r>
          </a:p>
          <a:p>
            <a:r>
              <a:rPr lang="en-US" dirty="0" smtClean="0"/>
              <a:t>Visualize ROMS example</a:t>
            </a:r>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6</a:t>
            </a:fld>
            <a:endParaRPr lang="en-US"/>
          </a:p>
        </p:txBody>
      </p:sp>
    </p:spTree>
    <p:extLst>
      <p:ext uri="{BB962C8B-B14F-4D97-AF65-F5344CB8AC3E}">
        <p14:creationId xmlns:p14="http://schemas.microsoft.com/office/powerpoint/2010/main" val="10080911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t>Alan Norton (vapor@ucar.edu)</a:t>
            </a:r>
          </a:p>
        </p:txBody>
      </p:sp>
      <p:sp>
        <p:nvSpPr>
          <p:cNvPr id="45059" name="Rectangle 4"/>
          <p:cNvSpPr>
            <a:spLocks noGrp="1" noChangeArrowheads="1"/>
          </p:cNvSpPr>
          <p:nvPr>
            <p:ph type="title"/>
          </p:nvPr>
        </p:nvSpPr>
        <p:spPr>
          <a:xfrm>
            <a:off x="771525" y="0"/>
            <a:ext cx="7772400" cy="752475"/>
          </a:xfrm>
        </p:spPr>
        <p:txBody>
          <a:bodyPr/>
          <a:lstStyle/>
          <a:p>
            <a:r>
              <a:rPr lang="en-US" sz="3200">
                <a:latin typeface="Times" charset="0"/>
                <a:ea typeface="ＭＳ Ｐゴシック" charset="0"/>
                <a:cs typeface="ＭＳ Ｐゴシック" charset="0"/>
              </a:rPr>
              <a:t>VAPOR overview</a:t>
            </a:r>
          </a:p>
        </p:txBody>
      </p:sp>
      <p:sp>
        <p:nvSpPr>
          <p:cNvPr id="45060" name="Rectangle 7"/>
          <p:cNvSpPr>
            <a:spLocks noGrp="1" noChangeArrowheads="1"/>
          </p:cNvSpPr>
          <p:nvPr>
            <p:ph type="body" sz="half" idx="1"/>
          </p:nvPr>
        </p:nvSpPr>
        <p:spPr>
          <a:xfrm>
            <a:off x="890588" y="800099"/>
            <a:ext cx="7607300" cy="5281569"/>
          </a:xfrm>
        </p:spPr>
        <p:txBody>
          <a:bodyPr/>
          <a:lstStyle/>
          <a:p>
            <a:pPr>
              <a:buFontTx/>
              <a:buNone/>
            </a:pPr>
            <a:r>
              <a:rPr lang="en-US" dirty="0">
                <a:latin typeface="Times" charset="0"/>
                <a:ea typeface="ＭＳ Ｐゴシック" charset="0"/>
                <a:cs typeface="ＭＳ Ｐゴシック" charset="0"/>
              </a:rPr>
              <a:t>The </a:t>
            </a:r>
            <a:r>
              <a:rPr lang="en-US" b="1" dirty="0">
                <a:latin typeface="Times" charset="0"/>
                <a:ea typeface="ＭＳ Ｐゴシック" charset="0"/>
                <a:cs typeface="ＭＳ Ｐゴシック" charset="0"/>
              </a:rPr>
              <a:t>VAPOR</a:t>
            </a:r>
            <a:r>
              <a:rPr lang="en-US" dirty="0">
                <a:latin typeface="Times" charset="0"/>
                <a:ea typeface="ＭＳ Ｐゴシック" charset="0"/>
                <a:cs typeface="ＭＳ Ｐゴシック" charset="0"/>
              </a:rPr>
              <a:t> project is intended to address the problem of understanding data that is too big to interactively read or write</a:t>
            </a:r>
            <a:endParaRPr lang="en-US" sz="2000" dirty="0">
              <a:latin typeface="Times" charset="0"/>
              <a:ea typeface="ＭＳ Ｐゴシック" charset="0"/>
              <a:cs typeface="ＭＳ Ｐゴシック" charset="0"/>
            </a:endParaRPr>
          </a:p>
          <a:p>
            <a:r>
              <a:rPr lang="en-US" sz="2000" b="1" dirty="0">
                <a:latin typeface="Times" charset="0"/>
                <a:ea typeface="ＭＳ Ｐゴシック" charset="0"/>
                <a:cs typeface="ＭＳ Ｐゴシック" charset="0"/>
              </a:rPr>
              <a:t>VAPOR</a:t>
            </a:r>
            <a:r>
              <a:rPr lang="en-US" sz="2000" dirty="0">
                <a:latin typeface="Times" charset="0"/>
                <a:ea typeface="ＭＳ Ｐゴシック" charset="0"/>
                <a:cs typeface="ＭＳ Ｐゴシック" charset="0"/>
              </a:rPr>
              <a:t> is the </a:t>
            </a:r>
            <a:r>
              <a:rPr lang="en-US" sz="2000" b="1" dirty="0">
                <a:latin typeface="Times" charset="0"/>
                <a:ea typeface="ＭＳ Ｐゴシック" charset="0"/>
                <a:cs typeface="ＭＳ Ｐゴシック" charset="0"/>
              </a:rPr>
              <a:t>V</a:t>
            </a:r>
            <a:r>
              <a:rPr lang="en-US" sz="2000" dirty="0">
                <a:latin typeface="Times" charset="0"/>
                <a:ea typeface="ＭＳ Ｐゴシック" charset="0"/>
                <a:cs typeface="ＭＳ Ｐゴシック" charset="0"/>
              </a:rPr>
              <a:t>isualization and </a:t>
            </a:r>
            <a:r>
              <a:rPr lang="en-US" sz="2000" b="1" dirty="0">
                <a:latin typeface="Times" charset="0"/>
                <a:ea typeface="ＭＳ Ｐゴシック" charset="0"/>
                <a:cs typeface="ＭＳ Ｐゴシック" charset="0"/>
              </a:rPr>
              <a:t>A</a:t>
            </a:r>
            <a:r>
              <a:rPr lang="en-US" sz="2000" dirty="0">
                <a:latin typeface="Times" charset="0"/>
                <a:ea typeface="ＭＳ Ｐゴシック" charset="0"/>
                <a:cs typeface="ＭＳ Ｐゴシック" charset="0"/>
              </a:rPr>
              <a:t>nalysis </a:t>
            </a:r>
            <a:r>
              <a:rPr lang="en-US" sz="2000" b="1" dirty="0">
                <a:latin typeface="Times" charset="0"/>
                <a:ea typeface="ＭＳ Ｐゴシック" charset="0"/>
                <a:cs typeface="ＭＳ Ｐゴシック" charset="0"/>
              </a:rPr>
              <a:t>P</a:t>
            </a:r>
            <a:r>
              <a:rPr lang="en-US" sz="2000" dirty="0">
                <a:latin typeface="Times" charset="0"/>
                <a:ea typeface="ＭＳ Ｐゴシック" charset="0"/>
                <a:cs typeface="ＭＳ Ｐゴシック" charset="0"/>
              </a:rPr>
              <a:t>latform for </a:t>
            </a:r>
            <a:r>
              <a:rPr lang="en-US" sz="2000" b="1" dirty="0">
                <a:latin typeface="Times" charset="0"/>
                <a:ea typeface="ＭＳ Ｐゴシック" charset="0"/>
                <a:cs typeface="ＭＳ Ｐゴシック" charset="0"/>
              </a:rPr>
              <a:t>O</a:t>
            </a:r>
            <a:r>
              <a:rPr lang="en-US" sz="2000" dirty="0">
                <a:latin typeface="Times" charset="0"/>
                <a:ea typeface="ＭＳ Ｐゴシック" charset="0"/>
                <a:cs typeface="ＭＳ Ｐゴシック" charset="0"/>
              </a:rPr>
              <a:t>ceanic, atmospheric and solar </a:t>
            </a:r>
            <a:r>
              <a:rPr lang="en-US" sz="2000" b="1" dirty="0">
                <a:latin typeface="Times" charset="0"/>
                <a:ea typeface="ＭＳ Ｐゴシック" charset="0"/>
                <a:cs typeface="ＭＳ Ｐゴシック" charset="0"/>
              </a:rPr>
              <a:t>R</a:t>
            </a:r>
            <a:r>
              <a:rPr lang="en-US" sz="2000" dirty="0">
                <a:latin typeface="Times" charset="0"/>
                <a:ea typeface="ＭＳ Ｐゴシック" charset="0"/>
                <a:cs typeface="ＭＳ Ｐゴシック" charset="0"/>
              </a:rPr>
              <a:t>esearch </a:t>
            </a:r>
          </a:p>
          <a:p>
            <a:r>
              <a:rPr lang="en-US" sz="2000" b="1" dirty="0">
                <a:latin typeface="Times" charset="0"/>
                <a:ea typeface="ＭＳ Ｐゴシック" charset="0"/>
                <a:cs typeface="ＭＳ Ｐゴシック" charset="0"/>
              </a:rPr>
              <a:t>Goal</a:t>
            </a:r>
            <a:r>
              <a:rPr lang="en-US" sz="2000" dirty="0">
                <a:latin typeface="Times" charset="0"/>
                <a:ea typeface="ＭＳ Ｐゴシック" charset="0"/>
                <a:cs typeface="ＭＳ Ｐゴシック" charset="0"/>
              </a:rPr>
              <a:t>:  Enable scientists to </a:t>
            </a:r>
            <a:r>
              <a:rPr lang="en-US" sz="2000" i="1" dirty="0">
                <a:solidFill>
                  <a:srgbClr val="FF0000"/>
                </a:solidFill>
                <a:latin typeface="Times" charset="0"/>
                <a:ea typeface="ＭＳ Ｐゴシック" charset="0"/>
                <a:cs typeface="ＭＳ Ｐゴシック" charset="0"/>
              </a:rPr>
              <a:t>interactively</a:t>
            </a:r>
            <a:r>
              <a:rPr lang="en-US" sz="2000" dirty="0">
                <a:latin typeface="Times" charset="0"/>
                <a:ea typeface="ＭＳ Ｐゴシック" charset="0"/>
                <a:cs typeface="ＭＳ Ｐゴシック" charset="0"/>
              </a:rPr>
              <a:t> analyze and visualize massive datasets resulting from fluid dynamics simulation</a:t>
            </a:r>
          </a:p>
          <a:p>
            <a:r>
              <a:rPr lang="en-US" sz="2000" b="1" dirty="0">
                <a:latin typeface="Times" charset="0"/>
                <a:ea typeface="ＭＳ Ｐゴシック" charset="0"/>
                <a:cs typeface="ＭＳ Ｐゴシック" charset="0"/>
              </a:rPr>
              <a:t>Narrow Domain focus</a:t>
            </a:r>
            <a:r>
              <a:rPr lang="en-US" sz="2000" dirty="0">
                <a:latin typeface="Times" charset="0"/>
                <a:ea typeface="ＭＳ Ｐゴシック" charset="0"/>
                <a:cs typeface="ＭＳ Ｐゴシック" charset="0"/>
              </a:rPr>
              <a:t>: 2D and 3D, gridded, time-varying turbulence datasets, especially earth-science simulation output</a:t>
            </a:r>
            <a:r>
              <a:rPr lang="en-US" sz="2000" dirty="0" smtClean="0">
                <a:latin typeface="Times" charset="0"/>
                <a:ea typeface="ＭＳ Ｐゴシック" charset="0"/>
                <a:cs typeface="ＭＳ Ｐゴシック" charset="0"/>
              </a:rPr>
              <a:t>.  </a:t>
            </a:r>
          </a:p>
          <a:p>
            <a:r>
              <a:rPr lang="en-US" sz="2000" b="1" dirty="0" smtClean="0">
                <a:latin typeface="Times" charset="0"/>
                <a:ea typeface="ＭＳ Ｐゴシック" charset="0"/>
                <a:cs typeface="ＭＳ Ｐゴシック" charset="0"/>
              </a:rPr>
              <a:t>Model-specific support</a:t>
            </a:r>
            <a:r>
              <a:rPr lang="en-US" sz="2000" dirty="0" smtClean="0">
                <a:latin typeface="Times" charset="0"/>
                <a:ea typeface="ＭＳ Ｐゴシック" charset="0"/>
                <a:cs typeface="ＭＳ Ｐゴシック" charset="0"/>
              </a:rPr>
              <a:t>: WRF-ARW; soon: MOM, POP, ROMS</a:t>
            </a:r>
            <a:endParaRPr lang="en-US" sz="2000" dirty="0">
              <a:latin typeface="Times" charset="0"/>
              <a:ea typeface="ＭＳ Ｐゴシック" charset="0"/>
              <a:cs typeface="ＭＳ Ｐゴシック" charset="0"/>
            </a:endParaRPr>
          </a:p>
          <a:p>
            <a:r>
              <a:rPr lang="en-US" sz="2000" b="1" dirty="0">
                <a:latin typeface="Times" charset="0"/>
                <a:ea typeface="ＭＳ Ｐゴシック" charset="0"/>
                <a:cs typeface="ＭＳ Ｐゴシック" charset="0"/>
              </a:rPr>
              <a:t>Essential features:</a:t>
            </a:r>
          </a:p>
          <a:p>
            <a:pPr lvl="1"/>
            <a:r>
              <a:rPr lang="en-US" sz="1800" dirty="0">
                <a:latin typeface="Times" charset="0"/>
                <a:ea typeface="ＭＳ Ｐゴシック" charset="0"/>
              </a:rPr>
              <a:t>Wavelet data representation for accelerated data access</a:t>
            </a:r>
          </a:p>
          <a:p>
            <a:pPr lvl="1"/>
            <a:r>
              <a:rPr lang="en-US" sz="1800" dirty="0">
                <a:latin typeface="Times" charset="0"/>
                <a:ea typeface="ＭＳ Ｐゴシック" charset="0"/>
              </a:rPr>
              <a:t>Exploits GPU for fast rendering</a:t>
            </a:r>
          </a:p>
          <a:p>
            <a:pPr lvl="1"/>
            <a:r>
              <a:rPr lang="en-US" sz="1800" dirty="0">
                <a:latin typeface="Times" charset="0"/>
                <a:ea typeface="ＭＳ Ｐゴシック" charset="0"/>
              </a:rPr>
              <a:t>Designed to be used by earth scientists, not visualization engineers.</a:t>
            </a:r>
          </a:p>
          <a:p>
            <a:pPr lvl="1"/>
            <a:r>
              <a:rPr lang="en-US" sz="1800" dirty="0">
                <a:latin typeface="Times" charset="0"/>
                <a:ea typeface="ＭＳ Ｐゴシック" charset="0"/>
              </a:rPr>
              <a:t>Available (free) on Mac, Windows, Linux</a:t>
            </a:r>
          </a:p>
        </p:txBody>
      </p:sp>
    </p:spTree>
    <p:extLst>
      <p:ext uri="{BB962C8B-B14F-4D97-AF65-F5344CB8AC3E}">
        <p14:creationId xmlns:p14="http://schemas.microsoft.com/office/powerpoint/2010/main" val="1551259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 Requirements</a:t>
            </a:r>
            <a:endParaRPr lang="en-US" dirty="0"/>
          </a:p>
        </p:txBody>
      </p:sp>
      <p:sp>
        <p:nvSpPr>
          <p:cNvPr id="3" name="Content Placeholder 2"/>
          <p:cNvSpPr>
            <a:spLocks noGrp="1"/>
          </p:cNvSpPr>
          <p:nvPr>
            <p:ph idx="1"/>
          </p:nvPr>
        </p:nvSpPr>
        <p:spPr>
          <a:xfrm>
            <a:off x="703263" y="1322388"/>
            <a:ext cx="8136888" cy="5029200"/>
          </a:xfrm>
        </p:spPr>
        <p:txBody>
          <a:bodyPr/>
          <a:lstStyle/>
          <a:p>
            <a:r>
              <a:rPr lang="en-US" dirty="0" smtClean="0"/>
              <a:t>Runs on Linux, Windows, Mac workstations</a:t>
            </a:r>
          </a:p>
          <a:p>
            <a:r>
              <a:rPr lang="en-US" dirty="0" smtClean="0"/>
              <a:t>1GB of memory is sufficient (more is better)</a:t>
            </a:r>
          </a:p>
          <a:p>
            <a:r>
              <a:rPr lang="en-US" dirty="0" smtClean="0"/>
              <a:t>Requires a modern graphics card</a:t>
            </a:r>
          </a:p>
          <a:p>
            <a:pPr lvl="1"/>
            <a:r>
              <a:rPr lang="en-US" dirty="0" smtClean="0"/>
              <a:t>Recent </a:t>
            </a:r>
            <a:r>
              <a:rPr lang="en-US" dirty="0" err="1" smtClean="0"/>
              <a:t>nVidia</a:t>
            </a:r>
            <a:r>
              <a:rPr lang="en-US" dirty="0" smtClean="0"/>
              <a:t> and AMD cards work well.  Some </a:t>
            </a:r>
            <a:r>
              <a:rPr lang="en-US" dirty="0"/>
              <a:t>I</a:t>
            </a:r>
            <a:r>
              <a:rPr lang="en-US" dirty="0" smtClean="0"/>
              <a:t>ntel cards are OK.</a:t>
            </a:r>
          </a:p>
          <a:p>
            <a:pPr lvl="1"/>
            <a:r>
              <a:rPr lang="en-US" dirty="0" smtClean="0"/>
              <a:t>May be necessary to update graphics drivers to get full functionality</a:t>
            </a:r>
          </a:p>
          <a:p>
            <a:r>
              <a:rPr lang="en-US" dirty="0" smtClean="0"/>
              <a:t>3-button mouse needed for 3D navigation</a:t>
            </a:r>
          </a:p>
          <a:p>
            <a:r>
              <a:rPr lang="en-US" dirty="0" smtClean="0"/>
              <a:t>Need sufficient disk space to hold the data to be visualized </a:t>
            </a:r>
            <a:endParaRPr lang="en-US" dirty="0"/>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8</a:t>
            </a:fld>
            <a:endParaRPr lang="en-US"/>
          </a:p>
        </p:txBody>
      </p:sp>
    </p:spTree>
    <p:extLst>
      <p:ext uri="{BB962C8B-B14F-4D97-AF65-F5344CB8AC3E}">
        <p14:creationId xmlns:p14="http://schemas.microsoft.com/office/powerpoint/2010/main" val="30470128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 Installation</a:t>
            </a:r>
            <a:endParaRPr lang="en-US" dirty="0"/>
          </a:p>
        </p:txBody>
      </p:sp>
      <p:sp>
        <p:nvSpPr>
          <p:cNvPr id="3" name="Content Placeholder 2"/>
          <p:cNvSpPr>
            <a:spLocks noGrp="1"/>
          </p:cNvSpPr>
          <p:nvPr>
            <p:ph idx="1"/>
          </p:nvPr>
        </p:nvSpPr>
        <p:spPr/>
        <p:txBody>
          <a:bodyPr/>
          <a:lstStyle/>
          <a:p>
            <a:r>
              <a:rPr lang="en-US" dirty="0" smtClean="0"/>
              <a:t>Download free binary installer (Vapor 2.1) from “Downloads” menu on VAPOR website  </a:t>
            </a:r>
          </a:p>
          <a:p>
            <a:pPr marL="0" indent="0">
              <a:buNone/>
            </a:pPr>
            <a:r>
              <a:rPr lang="en-US" dirty="0"/>
              <a:t>	</a:t>
            </a:r>
            <a:r>
              <a:rPr lang="en-US" dirty="0" smtClean="0">
                <a:hlinkClick r:id="rId2"/>
              </a:rPr>
              <a:t>http://www.vapor.ucar.edu</a:t>
            </a:r>
            <a:endParaRPr lang="en-US" dirty="0" smtClean="0"/>
          </a:p>
          <a:p>
            <a:pPr lvl="1"/>
            <a:r>
              <a:rPr lang="en-US" dirty="0" smtClean="0"/>
              <a:t>VAPOR is available for Linux, Mac, and Windows</a:t>
            </a:r>
          </a:p>
          <a:p>
            <a:pPr lvl="1"/>
            <a:r>
              <a:rPr lang="en-US" dirty="0" smtClean="0"/>
              <a:t>Registration is required</a:t>
            </a:r>
          </a:p>
          <a:p>
            <a:pPr lvl="1"/>
            <a:r>
              <a:rPr lang="en-US" dirty="0" smtClean="0"/>
              <a:t>You may need Administrative privileges on your computer</a:t>
            </a:r>
          </a:p>
          <a:p>
            <a:pPr lvl="1"/>
            <a:r>
              <a:rPr lang="en-US" dirty="0" smtClean="0"/>
              <a:t>Source is usually not needed</a:t>
            </a:r>
            <a:endParaRPr lang="en-US" dirty="0"/>
          </a:p>
          <a:p>
            <a:r>
              <a:rPr lang="en-US" dirty="0" smtClean="0"/>
              <a:t>Installation instructions for each platform are provided under the “Documentation” menu, including “User Environment Setup” on Mac and Linux.</a:t>
            </a:r>
          </a:p>
        </p:txBody>
      </p:sp>
      <p:sp>
        <p:nvSpPr>
          <p:cNvPr id="4" name="Footer Placeholder 3"/>
          <p:cNvSpPr>
            <a:spLocks noGrp="1"/>
          </p:cNvSpPr>
          <p:nvPr>
            <p:ph type="ftr" sz="quarter" idx="10"/>
          </p:nvPr>
        </p:nvSpPr>
        <p:spPr/>
        <p:txBody>
          <a:bodyPr/>
          <a:lstStyle/>
          <a:p>
            <a:pPr>
              <a:defRPr/>
            </a:pPr>
            <a:r>
              <a:rPr lang="en-US" smtClean="0"/>
              <a:t>vapor@ucar.edu</a:t>
            </a:r>
            <a:endParaRPr lang="en-US"/>
          </a:p>
        </p:txBody>
      </p:sp>
      <p:sp>
        <p:nvSpPr>
          <p:cNvPr id="5" name="Slide Number Placeholder 4"/>
          <p:cNvSpPr>
            <a:spLocks noGrp="1"/>
          </p:cNvSpPr>
          <p:nvPr>
            <p:ph type="sldNum" sz="quarter" idx="11"/>
          </p:nvPr>
        </p:nvSpPr>
        <p:spPr/>
        <p:txBody>
          <a:bodyPr/>
          <a:lstStyle/>
          <a:p>
            <a:fld id="{7E3BFACE-87AB-E141-81CF-8EFDA702978E}" type="slidenum">
              <a:rPr lang="en-US" smtClean="0"/>
              <a:pPr/>
              <a:t>9</a:t>
            </a:fld>
            <a:endParaRPr lang="en-US"/>
          </a:p>
        </p:txBody>
      </p:sp>
    </p:spTree>
    <p:extLst>
      <p:ext uri="{BB962C8B-B14F-4D97-AF65-F5344CB8AC3E}">
        <p14:creationId xmlns:p14="http://schemas.microsoft.com/office/powerpoint/2010/main" val="22018327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9966"/>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990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98:Templates:Blank Presentation</Template>
  <TotalTime>29042</TotalTime>
  <Words>4230</Words>
  <Application>Microsoft Macintosh PowerPoint</Application>
  <PresentationFormat>On-screen Show (4:3)</PresentationFormat>
  <Paragraphs>554</Paragraphs>
  <Slides>59</Slides>
  <Notes>35</Notes>
  <HiddenSlides>2</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Blank Presentation</vt:lpstr>
      <vt:lpstr>Understanding Earth Science Data with Interactive 3D Visualization</vt:lpstr>
      <vt:lpstr>Tutorial Overview</vt:lpstr>
      <vt:lpstr>Tutorial Outline (Intro)</vt:lpstr>
      <vt:lpstr>Tutorial Outline:  Typhoon Jangmi Exercise</vt:lpstr>
      <vt:lpstr>Tutorial Outline: Typhoon Jangmi concluded</vt:lpstr>
      <vt:lpstr>Tutorial Outline:  Additional topics</vt:lpstr>
      <vt:lpstr>VAPOR overview</vt:lpstr>
      <vt:lpstr>VAPOR Requirements</vt:lpstr>
      <vt:lpstr>VAPOR Installation</vt:lpstr>
      <vt:lpstr>Launching the VAPOR GUI</vt:lpstr>
      <vt:lpstr>VAPOR GUI window organization</vt:lpstr>
      <vt:lpstr>VAPOR GUI features</vt:lpstr>
      <vt:lpstr>User help</vt:lpstr>
      <vt:lpstr>Setup User Preferences</vt:lpstr>
      <vt:lpstr>WRF Data provided for this tutorial</vt:lpstr>
      <vt:lpstr>Obtaining images to use with VAPOR</vt:lpstr>
      <vt:lpstr>Optional:  getWMSImage.sh exercise</vt:lpstr>
      <vt:lpstr>Set-up to visualize a WRF dataset (1)</vt:lpstr>
      <vt:lpstr>Data reduction needed?</vt:lpstr>
      <vt:lpstr>Set-up to visualize a WRF dataset (2)</vt:lpstr>
      <vt:lpstr>Set-up to visualize a WRF dataset (3)</vt:lpstr>
      <vt:lpstr>Ways to Control the 3D Scene</vt:lpstr>
      <vt:lpstr>Navigation tools in VAPOR GUI</vt:lpstr>
      <vt:lpstr>Volume Visualization of QCLOUD</vt:lpstr>
      <vt:lpstr>Volume Visualization: Edit Transfer function (1)</vt:lpstr>
      <vt:lpstr>Volume Visualization: Edit Transfer function (2)</vt:lpstr>
      <vt:lpstr>Visualization of typhoon:  QCLOUD at time step 42 </vt:lpstr>
      <vt:lpstr>Define derived variable</vt:lpstr>
      <vt:lpstr>Isosurfaces of Wind (1)</vt:lpstr>
      <vt:lpstr>Isosurfaces of Wind (2)</vt:lpstr>
      <vt:lpstr>Isosurface of Wind = 30 at time step 45, colored  by QRAIN, with volume render of QCLOUD</vt:lpstr>
      <vt:lpstr>Capture an animation sequence</vt:lpstr>
      <vt:lpstr>Use VAPOR/WRF python support</vt:lpstr>
      <vt:lpstr>Radar reflectivity with isosurface of QRAIN as Typhoon Jangmi approaches Taiwan</vt:lpstr>
      <vt:lpstr>Calculate 2D Radar Reflectivity</vt:lpstr>
      <vt:lpstr>Visualize 2D Radar Reflectivity</vt:lpstr>
      <vt:lpstr>2D Radar Reflectivity with QRAIN isosurface</vt:lpstr>
      <vt:lpstr>Flow Visualization Overview</vt:lpstr>
      <vt:lpstr>Display wind barbs</vt:lpstr>
      <vt:lpstr>Wind Barbs with QCLOUD</vt:lpstr>
      <vt:lpstr>Flow images</vt:lpstr>
      <vt:lpstr>Flow image of Jangmi in horizontal plane</vt:lpstr>
      <vt:lpstr>Random streamlines (1)</vt:lpstr>
      <vt:lpstr>Random streamlines (2), using Rake </vt:lpstr>
      <vt:lpstr>Use the probe to see a vertical slice of W (1)</vt:lpstr>
      <vt:lpstr>Using the probe to see a vertical slice of W (2)</vt:lpstr>
      <vt:lpstr>Cross section of typhoon (Probe of W)  Viewed from the south</vt:lpstr>
      <vt:lpstr>Using the probe to specify flow seed points (1)</vt:lpstr>
      <vt:lpstr>Using the probe to specify flow seed points (2)</vt:lpstr>
      <vt:lpstr>Streamlines placed with the probe</vt:lpstr>
      <vt:lpstr>Unsteady Flow</vt:lpstr>
      <vt:lpstr>Animation Control</vt:lpstr>
      <vt:lpstr>Ocean model visualization demo</vt:lpstr>
      <vt:lpstr>Regional ROMS model</vt:lpstr>
      <vt:lpstr>Global ROMS model</vt:lpstr>
      <vt:lpstr>EastSea ROMS model</vt:lpstr>
      <vt:lpstr>ROMS Rotated model</vt:lpstr>
      <vt:lpstr>Questions?</vt:lpstr>
      <vt:lpstr>Acknowledgements</vt:lpstr>
    </vt:vector>
  </TitlesOfParts>
  <Company>UCAR-IDC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Janet Killeen</dc:creator>
  <cp:lastModifiedBy>Alan Norton</cp:lastModifiedBy>
  <cp:revision>626</cp:revision>
  <cp:lastPrinted>2012-10-05T23:50:32Z</cp:lastPrinted>
  <dcterms:created xsi:type="dcterms:W3CDTF">2012-06-25T14:54:13Z</dcterms:created>
  <dcterms:modified xsi:type="dcterms:W3CDTF">2012-10-09T11:49:14Z</dcterms:modified>
</cp:coreProperties>
</file>