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sldIdLst>
    <p:sldId id="306" r:id="rId2"/>
  </p:sldIdLst>
  <p:sldSz cx="49377600" cy="329184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Lato" panose="020F0502020204030203" pitchFamily="34" charset="0"/>
      <p:regular r:id="rId10"/>
      <p:bold r:id="rId11"/>
      <p:italic r:id="rId12"/>
      <p:boldItalic r:id="rId13"/>
    </p:embeddedFont>
    <p:embeddedFont>
      <p:font typeface="Lato Black" panose="020F0502020204030203" pitchFamily="34" charset="0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552" userDrawn="1">
          <p15:clr>
            <a:srgbClr val="A4A3A4"/>
          </p15:clr>
        </p15:guide>
        <p15:guide id="3" pos="2712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pos="5304" userDrawn="1">
          <p15:clr>
            <a:srgbClr val="A4A3A4"/>
          </p15:clr>
        </p15:guide>
        <p15:guide id="8" pos="10536" userDrawn="1">
          <p15:clr>
            <a:srgbClr val="5ACBF0"/>
          </p15:clr>
        </p15:guide>
        <p15:guide id="9" pos="7896" userDrawn="1">
          <p15:clr>
            <a:srgbClr val="A4A3A4"/>
          </p15:clr>
        </p15:guide>
        <p15:guide id="10" pos="13104" userDrawn="1">
          <p15:clr>
            <a:srgbClr val="A4A3A4"/>
          </p15:clr>
        </p15:guide>
        <p15:guide id="11" pos="18168" userDrawn="1">
          <p15:clr>
            <a:srgbClr val="A4A3A4"/>
          </p15:clr>
        </p15:guide>
        <p15:guide id="12" pos="20836" userDrawn="1">
          <p15:clr>
            <a:srgbClr val="A4A3A4"/>
          </p15:clr>
        </p15:guide>
        <p15:guide id="13" pos="23328" userDrawn="1">
          <p15:clr>
            <a:srgbClr val="A4A3A4"/>
          </p15:clr>
        </p15:guide>
        <p15:guide id="14" pos="25944" userDrawn="1">
          <p15:clr>
            <a:srgbClr val="A4A3A4"/>
          </p15:clr>
        </p15:guide>
        <p15:guide id="15" pos="28440" userDrawn="1">
          <p15:clr>
            <a:srgbClr val="A4A3A4"/>
          </p15:clr>
        </p15:guide>
        <p15:guide id="16" orient="horz" pos="20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6B6B6B"/>
    <a:srgbClr val="0D0D0D"/>
    <a:srgbClr val="31092D"/>
    <a:srgbClr val="E1F1F4"/>
    <a:srgbClr val="8DC63F"/>
    <a:srgbClr val="FBE2A3"/>
    <a:srgbClr val="ED1C24"/>
    <a:srgbClr val="2E2E2E"/>
    <a:srgbClr val="195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06" autoAdjust="0"/>
    <p:restoredTop sz="90319" autoAdjust="0"/>
  </p:normalViewPr>
  <p:slideViewPr>
    <p:cSldViewPr snapToGrid="0" showGuides="1">
      <p:cViewPr>
        <p:scale>
          <a:sx n="29" d="100"/>
          <a:sy n="29" d="100"/>
        </p:scale>
        <p:origin x="2096" y="840"/>
      </p:cViewPr>
      <p:guideLst>
        <p:guide pos="15552"/>
        <p:guide pos="2712"/>
        <p:guide orient="horz" pos="1104"/>
        <p:guide pos="5304"/>
        <p:guide pos="10536"/>
        <p:guide pos="7896"/>
        <p:guide pos="13104"/>
        <p:guide pos="18168"/>
        <p:guide pos="20836"/>
        <p:guide pos="23328"/>
        <p:guide pos="25944"/>
        <p:guide pos="28440"/>
        <p:guide orient="horz" pos="20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B04D-1C75-43E0-9B64-B7DDAA42BB2C}" type="datetimeFigureOut">
              <a:rPr lang="en-US" smtClean="0"/>
              <a:t>6/8/22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click View &gt; Guides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 text within gutter guides.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Author list: Don’t split names onto two lines (e.g., “Jimmy [break] Smith”). If that happens, use a new line, unless you need the space. </a:t>
            </a:r>
            <a:r>
              <a:rPr lang="en-US" b="1" dirty="0"/>
              <a:t>Bold the first names of anybody who’s presenting</a:t>
            </a:r>
            <a:r>
              <a:rPr lang="en-US" dirty="0"/>
              <a:t> in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Intro/methods/result: </a:t>
            </a:r>
            <a:r>
              <a:rPr lang="en-US" b="1" dirty="0"/>
              <a:t>Do not drop below font size 28</a:t>
            </a:r>
            <a:r>
              <a:rPr lang="en-US" dirty="0"/>
              <a:t>, but if you have extra space, jack up the font size until the space is full.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use color in the sidebars except in graphs/figures. It’ll pull attention from the center and slow interpretation for passersby.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0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5387342"/>
            <a:ext cx="4197096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17289782"/>
            <a:ext cx="370332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5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35848" y="1752600"/>
            <a:ext cx="1064704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4713" y="1752600"/>
            <a:ext cx="31323915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995" y="8206749"/>
            <a:ext cx="4258818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995" y="22029429"/>
            <a:ext cx="4258818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47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9974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1" y="1752607"/>
            <a:ext cx="425881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1147" y="8069582"/>
            <a:ext cx="20889036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1147" y="12024360"/>
            <a:ext cx="2088903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997413" y="8069582"/>
            <a:ext cx="20991911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997413" y="12024360"/>
            <a:ext cx="20991911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2" y="2194560"/>
            <a:ext cx="15925561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1911" y="4739647"/>
            <a:ext cx="2499741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2" y="9875520"/>
            <a:ext cx="15925561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2" y="2194560"/>
            <a:ext cx="15925561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991911" y="4739647"/>
            <a:ext cx="2499741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2" y="9875520"/>
            <a:ext cx="15925561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4710" y="1752607"/>
            <a:ext cx="425881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710" y="8763000"/>
            <a:ext cx="425881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4710" y="30510487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6330" y="30510487"/>
            <a:ext cx="166649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872930" y="30510487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39429167" y="0"/>
            <a:ext cx="9985073" cy="329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Sherman</a:t>
            </a:r>
            <a:r>
              <a:rPr lang="en-US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endParaRPr lang="en-US" i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silent presenter">
            <a:extLst>
              <a:ext uri="{FF2B5EF4-FFF2-40B4-BE49-F238E27FC236}">
                <a16:creationId xmlns:a16="http://schemas.microsoft.com/office/drawing/2014/main" id="{EC86DA8B-8163-4552-8FA4-435C18CFF2A9}"/>
              </a:ext>
            </a:extLst>
          </p:cNvPr>
          <p:cNvSpPr/>
          <p:nvPr/>
        </p:nvSpPr>
        <p:spPr>
          <a:xfrm>
            <a:off x="-1" y="0"/>
            <a:ext cx="11571511" cy="329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5769" y="342552"/>
            <a:ext cx="25976634" cy="10767172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1500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Open Science analysis cookbooks </a:t>
            </a:r>
            <a:r>
              <a:rPr lang="en-US" sz="11500" dirty="0">
                <a:solidFill>
                  <a:schemeClr val="bg1"/>
                </a:solidFill>
                <a:latin typeface="Lato" panose="020F05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were developed,</a:t>
            </a:r>
            <a:r>
              <a:rPr lang="en-US" sz="11500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11500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focusing on analyzing weather radar data.</a:t>
            </a:r>
            <a:endParaRPr lang="en-US" sz="11500" dirty="0">
              <a:solidFill>
                <a:schemeClr val="bg1"/>
              </a:solidFill>
              <a:latin typeface="Lato" panose="020F050202020403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634273" y="12771896"/>
            <a:ext cx="9563989" cy="2262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BACKGROUND: 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We developed scientific analysis cookbooks, extending upon foundational Python material from Project Pythia, focused around working with radar weather data.</a:t>
            </a: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rgbClr val="8C1616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-ART 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is an open-source Python package focused on reading, cleaning, and plotting weather radar data, funded by the Atmospheric Radiation Measurement (ARM) User Facility</a:t>
            </a: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rgbClr val="8C1616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8C1616"/>
                </a:solidFill>
                <a:latin typeface="Lato" panose="020F0502020204030203" pitchFamily="34" charset="0"/>
                <a:cs typeface="Segoe UI" panose="020B0502040204020203" pitchFamily="34" charset="0"/>
              </a:rPr>
              <a:t>METHODS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Collected previous </a:t>
            </a:r>
            <a:r>
              <a:rPr lang="en-US" sz="3600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-ART tutorial materials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Defined foundational </a:t>
            </a:r>
            <a:r>
              <a:rPr lang="en-US" sz="3600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-ART material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Determined which Project Pythia foundational material we could link to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Here is an example flowchart showing this process</a:t>
            </a: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6C4736-4F43-8AF3-CC68-EBEE338EA246}"/>
              </a:ext>
            </a:extLst>
          </p:cNvPr>
          <p:cNvGrpSpPr/>
          <p:nvPr/>
        </p:nvGrpSpPr>
        <p:grpSpPr>
          <a:xfrm>
            <a:off x="1555901" y="3755676"/>
            <a:ext cx="5840385" cy="2299219"/>
            <a:chOff x="1568455" y="3134063"/>
            <a:chExt cx="5840385" cy="2299219"/>
          </a:xfrm>
        </p:grpSpPr>
        <p:sp>
          <p:nvSpPr>
            <p:cNvPr id="17" name="Graphic 18">
              <a:extLst>
                <a:ext uri="{FF2B5EF4-FFF2-40B4-BE49-F238E27FC236}">
                  <a16:creationId xmlns:a16="http://schemas.microsoft.com/office/drawing/2014/main" id="{C1210836-80D5-470E-883D-041B85957069}"/>
                </a:ext>
              </a:extLst>
            </p:cNvPr>
            <p:cNvSpPr/>
            <p:nvPr/>
          </p:nvSpPr>
          <p:spPr>
            <a:xfrm>
              <a:off x="1568455" y="3652878"/>
              <a:ext cx="794104" cy="738508"/>
            </a:xfrm>
            <a:custGeom>
              <a:avLst/>
              <a:gdLst>
                <a:gd name="connsiteX0" fmla="*/ 310594 w 327663"/>
                <a:gd name="connsiteY0" fmla="*/ 219906 h 335196"/>
                <a:gd name="connsiteX1" fmla="*/ 246568 w 327663"/>
                <a:gd name="connsiteY1" fmla="*/ 176217 h 335196"/>
                <a:gd name="connsiteX2" fmla="*/ 212295 w 327663"/>
                <a:gd name="connsiteY2" fmla="*/ 176217 h 335196"/>
                <a:gd name="connsiteX3" fmla="*/ 165217 w 327663"/>
                <a:gd name="connsiteY3" fmla="*/ 189022 h 335196"/>
                <a:gd name="connsiteX4" fmla="*/ 118138 w 327663"/>
                <a:gd name="connsiteY4" fmla="*/ 176217 h 335196"/>
                <a:gd name="connsiteX5" fmla="*/ 83866 w 327663"/>
                <a:gd name="connsiteY5" fmla="*/ 176217 h 335196"/>
                <a:gd name="connsiteX6" fmla="*/ 19839 w 327663"/>
                <a:gd name="connsiteY6" fmla="*/ 219906 h 335196"/>
                <a:gd name="connsiteX7" fmla="*/ 1385 w 327663"/>
                <a:gd name="connsiteY7" fmla="*/ 299750 h 335196"/>
                <a:gd name="connsiteX8" fmla="*/ 165970 w 327663"/>
                <a:gd name="connsiteY8" fmla="*/ 335529 h 335196"/>
                <a:gd name="connsiteX9" fmla="*/ 329802 w 327663"/>
                <a:gd name="connsiteY9" fmla="*/ 299750 h 335196"/>
                <a:gd name="connsiteX10" fmla="*/ 310594 w 327663"/>
                <a:gd name="connsiteY10" fmla="*/ 219906 h 335196"/>
                <a:gd name="connsiteX11" fmla="*/ 165593 w 327663"/>
                <a:gd name="connsiteY11" fmla="*/ 154749 h 335196"/>
                <a:gd name="connsiteX12" fmla="*/ 242425 w 327663"/>
                <a:gd name="connsiteY12" fmla="*/ 77918 h 335196"/>
                <a:gd name="connsiteX13" fmla="*/ 165593 w 327663"/>
                <a:gd name="connsiteY13" fmla="*/ 1086 h 335196"/>
                <a:gd name="connsiteX14" fmla="*/ 88762 w 327663"/>
                <a:gd name="connsiteY14" fmla="*/ 77918 h 335196"/>
                <a:gd name="connsiteX15" fmla="*/ 165593 w 327663"/>
                <a:gd name="connsiteY15" fmla="*/ 154749 h 33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7663" h="335196">
                  <a:moveTo>
                    <a:pt x="310594" y="219906"/>
                  </a:moveTo>
                  <a:cubicBezTo>
                    <a:pt x="287243" y="179983"/>
                    <a:pt x="246568" y="176217"/>
                    <a:pt x="246568" y="176217"/>
                  </a:cubicBezTo>
                  <a:lnTo>
                    <a:pt x="212295" y="176217"/>
                  </a:lnTo>
                  <a:cubicBezTo>
                    <a:pt x="198360" y="184126"/>
                    <a:pt x="182541" y="189022"/>
                    <a:pt x="165217" y="189022"/>
                  </a:cubicBezTo>
                  <a:cubicBezTo>
                    <a:pt x="147892" y="189022"/>
                    <a:pt x="132074" y="184503"/>
                    <a:pt x="118138" y="176217"/>
                  </a:cubicBezTo>
                  <a:lnTo>
                    <a:pt x="83866" y="176217"/>
                  </a:lnTo>
                  <a:cubicBezTo>
                    <a:pt x="83866" y="176217"/>
                    <a:pt x="43190" y="179983"/>
                    <a:pt x="19839" y="219906"/>
                  </a:cubicBezTo>
                  <a:cubicBezTo>
                    <a:pt x="-2758" y="259828"/>
                    <a:pt x="1385" y="299750"/>
                    <a:pt x="1385" y="299750"/>
                  </a:cubicBezTo>
                  <a:cubicBezTo>
                    <a:pt x="1385" y="299750"/>
                    <a:pt x="37164" y="335529"/>
                    <a:pt x="165970" y="335529"/>
                  </a:cubicBezTo>
                  <a:cubicBezTo>
                    <a:pt x="294776" y="335529"/>
                    <a:pt x="329802" y="299750"/>
                    <a:pt x="329802" y="299750"/>
                  </a:cubicBezTo>
                  <a:cubicBezTo>
                    <a:pt x="329802" y="299750"/>
                    <a:pt x="333945" y="259828"/>
                    <a:pt x="310594" y="219906"/>
                  </a:cubicBezTo>
                  <a:close/>
                  <a:moveTo>
                    <a:pt x="165593" y="154749"/>
                  </a:moveTo>
                  <a:cubicBezTo>
                    <a:pt x="208152" y="154749"/>
                    <a:pt x="242425" y="120477"/>
                    <a:pt x="242425" y="77918"/>
                  </a:cubicBezTo>
                  <a:cubicBezTo>
                    <a:pt x="242425" y="35359"/>
                    <a:pt x="208152" y="1086"/>
                    <a:pt x="165593" y="1086"/>
                  </a:cubicBezTo>
                  <a:cubicBezTo>
                    <a:pt x="123035" y="1086"/>
                    <a:pt x="88762" y="35736"/>
                    <a:pt x="88762" y="77918"/>
                  </a:cubicBezTo>
                  <a:cubicBezTo>
                    <a:pt x="88762" y="120477"/>
                    <a:pt x="123035" y="154749"/>
                    <a:pt x="165593" y="154749"/>
                  </a:cubicBezTo>
                  <a:close/>
                </a:path>
              </a:pathLst>
            </a:custGeom>
            <a:solidFill>
              <a:schemeClr val="bg1"/>
            </a:solidFill>
            <a:ln w="3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A4CF46-E210-4322-91D1-2A41779F64E4}"/>
                </a:ext>
              </a:extLst>
            </p:cNvPr>
            <p:cNvSpPr/>
            <p:nvPr/>
          </p:nvSpPr>
          <p:spPr>
            <a:xfrm>
              <a:off x="2987437" y="3134063"/>
              <a:ext cx="4421403" cy="2299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cs typeface="Segoe UI" panose="020B0502040204020203" pitchFamily="34" charset="0"/>
                </a:rPr>
                <a:t>PRESENTER:</a:t>
              </a:r>
              <a:r>
                <a:rPr lang="en-US" sz="3600" b="1" dirty="0">
                  <a:latin typeface="Lato" panose="020F0502020204030203" pitchFamily="34" charset="0"/>
                  <a:cs typeface="Segoe UI" panose="020B0502040204020203" pitchFamily="34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sz="4400" b="1" dirty="0">
                  <a:latin typeface="Lato" panose="020F0502020204030203" pitchFamily="34" charset="0"/>
                  <a:cs typeface="Segoe UI" panose="020B0502040204020203" pitchFamily="34" charset="0"/>
                </a:rPr>
                <a:t>Maxwell Grover</a:t>
              </a:r>
              <a:r>
                <a:rPr lang="en-US" sz="4400" b="1" baseline="30000" dirty="0">
                  <a:latin typeface="Lato" panose="020F0502020204030203" pitchFamily="34" charset="0"/>
                  <a:cs typeface="Segoe UI" panose="020B0502040204020203" pitchFamily="34" charset="0"/>
                </a:rPr>
                <a:t>1</a:t>
              </a:r>
              <a:endParaRPr lang="en-US" sz="4400" b="1" dirty="0">
                <a:latin typeface="Lato" panose="020F050202020403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sz="4400" b="1" dirty="0">
                <a:latin typeface="Lato" panose="020F050202020403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C155C6-7E35-4156-B9B3-271571AF60CC}"/>
              </a:ext>
            </a:extLst>
          </p:cNvPr>
          <p:cNvSpPr txBox="1"/>
          <p:nvPr/>
        </p:nvSpPr>
        <p:spPr>
          <a:xfrm>
            <a:off x="618443" y="-7150"/>
            <a:ext cx="10818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atin typeface="Lato" panose="020F0502020204030203" pitchFamily="34" charset="0"/>
                <a:cs typeface="Segoe UI" panose="020B0502040204020203" pitchFamily="34" charset="0"/>
              </a:rPr>
              <a:t>Opening ARM:</a:t>
            </a:r>
            <a:br>
              <a:rPr lang="en-US" sz="5400" i="1" dirty="0">
                <a:latin typeface="Lato" panose="020F0502020204030203" pitchFamily="34" charset="0"/>
                <a:cs typeface="Segoe UI" panose="020B0502040204020203" pitchFamily="34" charset="0"/>
              </a:rPr>
            </a:br>
            <a:r>
              <a:rPr lang="en-US" sz="5400" i="1" dirty="0">
                <a:latin typeface="Lato" panose="020F0502020204030203" pitchFamily="34" charset="0"/>
                <a:cs typeface="Segoe UI" panose="020B0502040204020203" pitchFamily="34" charset="0"/>
              </a:rPr>
              <a:t>Developing Open-Science Cookbooks Leveraging Users, Data, and 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61B32-8F5A-4CA2-B549-F3CD26098007}"/>
              </a:ext>
            </a:extLst>
          </p:cNvPr>
          <p:cNvSpPr txBox="1"/>
          <p:nvPr/>
        </p:nvSpPr>
        <p:spPr>
          <a:xfrm>
            <a:off x="1187315" y="6573710"/>
            <a:ext cx="7517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Zachary Sherman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Scott Collis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Jitendra Kumar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2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Adam Thiesen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Bobby Jackson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Kevin Tyle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3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Julia Kent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4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, Drew Camron</a:t>
            </a:r>
            <a:r>
              <a:rPr lang="en-US" sz="4000" baseline="30000" dirty="0">
                <a:latin typeface="Lato" panose="020F0502020204030203" pitchFamily="34" charset="0"/>
                <a:cs typeface="Segoe UI" panose="020B0502040204020203" pitchFamily="34" charset="0"/>
              </a:rPr>
              <a:t>5</a:t>
            </a:r>
            <a:endParaRPr lang="en-US" sz="40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759A81-640C-1A21-400F-ACDE482D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763" y="26650443"/>
            <a:ext cx="10423723" cy="58633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AF1001-2282-B52E-17F4-FD08F275C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612" y="29934360"/>
            <a:ext cx="5082391" cy="1558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A22ECD-8CC5-766C-4DF3-EB4DCE2DB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280" y="31492960"/>
            <a:ext cx="7245226" cy="12161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74D49D6-052E-AE46-D6A6-034FDA2E25E8}"/>
              </a:ext>
            </a:extLst>
          </p:cNvPr>
          <p:cNvSpPr txBox="1"/>
          <p:nvPr/>
        </p:nvSpPr>
        <p:spPr>
          <a:xfrm>
            <a:off x="1187315" y="9358004"/>
            <a:ext cx="945321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Argonne National Laboratory</a:t>
            </a:r>
          </a:p>
          <a:p>
            <a:r>
              <a:rPr lang="en-US" sz="3200" baseline="30000" dirty="0">
                <a:latin typeface="Lato" panose="020F0502020204030203" pitchFamily="34" charset="0"/>
                <a:cs typeface="Segoe UI" panose="020B0502040204020203" pitchFamily="34" charset="0"/>
              </a:rPr>
              <a:t>2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Oak Ridge National Laboratory</a:t>
            </a:r>
          </a:p>
          <a:p>
            <a:r>
              <a:rPr lang="en-US" sz="3200" baseline="30000" dirty="0">
                <a:latin typeface="Lato" panose="020F0502020204030203" pitchFamily="34" charset="0"/>
                <a:cs typeface="Segoe UI" panose="020B0502040204020203" pitchFamily="34" charset="0"/>
              </a:rPr>
              <a:t>3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University at Albany</a:t>
            </a:r>
          </a:p>
          <a:p>
            <a:r>
              <a:rPr lang="en-US" sz="3200" baseline="30000" dirty="0">
                <a:latin typeface="Lato" panose="020F0502020204030203" pitchFamily="34" charset="0"/>
                <a:cs typeface="Segoe UI" panose="020B0502040204020203" pitchFamily="34" charset="0"/>
              </a:rPr>
              <a:t>4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National Center for Atmospheric Research</a:t>
            </a:r>
          </a:p>
          <a:p>
            <a:r>
              <a:rPr lang="en-US" sz="3200" baseline="30000" dirty="0">
                <a:latin typeface="Lato" panose="020F0502020204030203" pitchFamily="34" charset="0"/>
                <a:cs typeface="Segoe UI" panose="020B0502040204020203" pitchFamily="34" charset="0"/>
              </a:rPr>
              <a:t>5</a:t>
            </a:r>
            <a:r>
              <a:rPr lang="en-US" sz="3200" dirty="0">
                <a:latin typeface="Lato" panose="020F0502020204030203" pitchFamily="34" charset="0"/>
                <a:cs typeface="Segoe UI" panose="020B0502040204020203" pitchFamily="34" charset="0"/>
              </a:rPr>
              <a:t>Unidata Program Office</a:t>
            </a:r>
            <a:r>
              <a:rPr lang="en-US" sz="4000" dirty="0">
                <a:latin typeface="Lato" panose="020F0502020204030203" pitchFamily="34" charset="0"/>
                <a:cs typeface="Segoe UI" panose="020B0502040204020203" pitchFamily="34" charset="0"/>
              </a:rPr>
              <a:t> </a:t>
            </a:r>
            <a:endParaRPr lang="en-US" sz="40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AF3D45-56AB-6FDC-7CA6-FF7675F11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271" y="29744591"/>
            <a:ext cx="4584883" cy="1794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78E3C3-A66E-46B0-36E1-23AFBF0ED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58" y="3463712"/>
            <a:ext cx="1724414" cy="22992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E19ECC-AA46-105B-5E1D-7BCF74BA1AD0}"/>
              </a:ext>
            </a:extLst>
          </p:cNvPr>
          <p:cNvGrpSpPr/>
          <p:nvPr/>
        </p:nvGrpSpPr>
        <p:grpSpPr>
          <a:xfrm>
            <a:off x="17854426" y="27268962"/>
            <a:ext cx="15255184" cy="3664997"/>
            <a:chOff x="22051980" y="27268962"/>
            <a:chExt cx="15255184" cy="36649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F7C563C-919E-E9BD-F272-66C12506928D}"/>
                </a:ext>
              </a:extLst>
            </p:cNvPr>
            <p:cNvGrpSpPr/>
            <p:nvPr/>
          </p:nvGrpSpPr>
          <p:grpSpPr>
            <a:xfrm>
              <a:off x="26155641" y="28006414"/>
              <a:ext cx="11151523" cy="2173929"/>
              <a:chOff x="16936172" y="28402488"/>
              <a:chExt cx="11151523" cy="2173929"/>
            </a:xfrm>
          </p:grpSpPr>
          <p:sp>
            <p:nvSpPr>
              <p:cNvPr id="9" name="Graphic 7">
                <a:extLst>
                  <a:ext uri="{FF2B5EF4-FFF2-40B4-BE49-F238E27FC236}">
                    <a16:creationId xmlns:a16="http://schemas.microsoft.com/office/drawing/2014/main" id="{9914F9AF-0FB9-4924-8DCA-B46EEB713FE9}"/>
                  </a:ext>
                </a:extLst>
              </p:cNvPr>
              <p:cNvSpPr/>
              <p:nvPr/>
            </p:nvSpPr>
            <p:spPr>
              <a:xfrm>
                <a:off x="18329346" y="28402488"/>
                <a:ext cx="1256803" cy="2173929"/>
              </a:xfrm>
              <a:custGeom>
                <a:avLst/>
                <a:gdLst>
                  <a:gd name="connsiteX0" fmla="*/ 321256 w 2089376"/>
                  <a:gd name="connsiteY0" fmla="*/ 0 h 3614056"/>
                  <a:gd name="connsiteX1" fmla="*/ 0 w 2089376"/>
                  <a:gd name="connsiteY1" fmla="*/ 321256 h 3614056"/>
                  <a:gd name="connsiteX2" fmla="*/ 0 w 2089376"/>
                  <a:gd name="connsiteY2" fmla="*/ 3292801 h 3614056"/>
                  <a:gd name="connsiteX3" fmla="*/ 321256 w 2089376"/>
                  <a:gd name="connsiteY3" fmla="*/ 3614057 h 3614056"/>
                  <a:gd name="connsiteX4" fmla="*/ 1815047 w 2089376"/>
                  <a:gd name="connsiteY4" fmla="*/ 3614057 h 3614056"/>
                  <a:gd name="connsiteX5" fmla="*/ 2136303 w 2089376"/>
                  <a:gd name="connsiteY5" fmla="*/ 3292801 h 3614056"/>
                  <a:gd name="connsiteX6" fmla="*/ 2136303 w 2089376"/>
                  <a:gd name="connsiteY6" fmla="*/ 321256 h 3614056"/>
                  <a:gd name="connsiteX7" fmla="*/ 1815047 w 2089376"/>
                  <a:gd name="connsiteY7" fmla="*/ 0 h 3614056"/>
                  <a:gd name="connsiteX8" fmla="*/ 321256 w 2089376"/>
                  <a:gd name="connsiteY8" fmla="*/ 0 h 3614056"/>
                  <a:gd name="connsiteX9" fmla="*/ 889115 w 2089376"/>
                  <a:gd name="connsiteY9" fmla="*/ 309397 h 3614056"/>
                  <a:gd name="connsiteX10" fmla="*/ 1247302 w 2089376"/>
                  <a:gd name="connsiteY10" fmla="*/ 309397 h 3614056"/>
                  <a:gd name="connsiteX11" fmla="*/ 1289936 w 2089376"/>
                  <a:gd name="connsiteY11" fmla="*/ 369650 h 3614056"/>
                  <a:gd name="connsiteX12" fmla="*/ 1247302 w 2089376"/>
                  <a:gd name="connsiteY12" fmla="*/ 429903 h 3614056"/>
                  <a:gd name="connsiteX13" fmla="*/ 889115 w 2089376"/>
                  <a:gd name="connsiteY13" fmla="*/ 429903 h 3614056"/>
                  <a:gd name="connsiteX14" fmla="*/ 846480 w 2089376"/>
                  <a:gd name="connsiteY14" fmla="*/ 369650 h 3614056"/>
                  <a:gd name="connsiteX15" fmla="*/ 889115 w 2089376"/>
                  <a:gd name="connsiteY15" fmla="*/ 309397 h 3614056"/>
                  <a:gd name="connsiteX16" fmla="*/ 176468 w 2089376"/>
                  <a:gd name="connsiteY16" fmla="*/ 738905 h 3614056"/>
                  <a:gd name="connsiteX17" fmla="*/ 1959892 w 2089376"/>
                  <a:gd name="connsiteY17" fmla="*/ 738905 h 3614056"/>
                  <a:gd name="connsiteX18" fmla="*/ 1959892 w 2089376"/>
                  <a:gd name="connsiteY18" fmla="*/ 2875208 h 3614056"/>
                  <a:gd name="connsiteX19" fmla="*/ 176468 w 2089376"/>
                  <a:gd name="connsiteY19" fmla="*/ 2875208 h 3614056"/>
                  <a:gd name="connsiteX20" fmla="*/ 176468 w 2089376"/>
                  <a:gd name="connsiteY20" fmla="*/ 738905 h 3614056"/>
                  <a:gd name="connsiteX21" fmla="*/ 1068180 w 2089376"/>
                  <a:gd name="connsiteY21" fmla="*/ 3045747 h 3614056"/>
                  <a:gd name="connsiteX22" fmla="*/ 1068180 w 2089376"/>
                  <a:gd name="connsiteY22" fmla="*/ 3045747 h 3614056"/>
                  <a:gd name="connsiteX23" fmla="*/ 1267066 w 2089376"/>
                  <a:gd name="connsiteY23" fmla="*/ 3244633 h 3614056"/>
                  <a:gd name="connsiteX24" fmla="*/ 1267066 w 2089376"/>
                  <a:gd name="connsiteY24" fmla="*/ 3244633 h 3614056"/>
                  <a:gd name="connsiteX25" fmla="*/ 1267066 w 2089376"/>
                  <a:gd name="connsiteY25" fmla="*/ 3244633 h 3614056"/>
                  <a:gd name="connsiteX26" fmla="*/ 1267066 w 2089376"/>
                  <a:gd name="connsiteY26" fmla="*/ 3244633 h 3614056"/>
                  <a:gd name="connsiteX27" fmla="*/ 1068180 w 2089376"/>
                  <a:gd name="connsiteY27" fmla="*/ 3443519 h 3614056"/>
                  <a:gd name="connsiteX28" fmla="*/ 1068180 w 2089376"/>
                  <a:gd name="connsiteY28" fmla="*/ 3443519 h 3614056"/>
                  <a:gd name="connsiteX29" fmla="*/ 1068180 w 2089376"/>
                  <a:gd name="connsiteY29" fmla="*/ 3443519 h 3614056"/>
                  <a:gd name="connsiteX30" fmla="*/ 1068180 w 2089376"/>
                  <a:gd name="connsiteY30" fmla="*/ 3443519 h 3614056"/>
                  <a:gd name="connsiteX31" fmla="*/ 869294 w 2089376"/>
                  <a:gd name="connsiteY31" fmla="*/ 3244633 h 3614056"/>
                  <a:gd name="connsiteX32" fmla="*/ 869294 w 2089376"/>
                  <a:gd name="connsiteY32" fmla="*/ 3244633 h 3614056"/>
                  <a:gd name="connsiteX33" fmla="*/ 869294 w 2089376"/>
                  <a:gd name="connsiteY33" fmla="*/ 3244633 h 3614056"/>
                  <a:gd name="connsiteX34" fmla="*/ 869294 w 2089376"/>
                  <a:gd name="connsiteY34" fmla="*/ 3244633 h 3614056"/>
                  <a:gd name="connsiteX35" fmla="*/ 1068180 w 2089376"/>
                  <a:gd name="connsiteY35" fmla="*/ 3045747 h 3614056"/>
                  <a:gd name="connsiteX36" fmla="*/ 1068180 w 2089376"/>
                  <a:gd name="connsiteY36" fmla="*/ 3045747 h 3614056"/>
                  <a:gd name="connsiteX37" fmla="*/ 1068180 w 2089376"/>
                  <a:gd name="connsiteY37" fmla="*/ 3045747 h 361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89376" h="3614056">
                    <a:moveTo>
                      <a:pt x="321256" y="0"/>
                    </a:moveTo>
                    <a:cubicBezTo>
                      <a:pt x="144562" y="0"/>
                      <a:pt x="0" y="144562"/>
                      <a:pt x="0" y="321256"/>
                    </a:cubicBezTo>
                    <a:lnTo>
                      <a:pt x="0" y="3292801"/>
                    </a:lnTo>
                    <a:cubicBezTo>
                      <a:pt x="0" y="3469495"/>
                      <a:pt x="144562" y="3614057"/>
                      <a:pt x="321256" y="3614057"/>
                    </a:cubicBezTo>
                    <a:lnTo>
                      <a:pt x="1815047" y="3614057"/>
                    </a:lnTo>
                    <a:cubicBezTo>
                      <a:pt x="1991741" y="3614057"/>
                      <a:pt x="2136303" y="3469495"/>
                      <a:pt x="2136303" y="3292801"/>
                    </a:cubicBezTo>
                    <a:lnTo>
                      <a:pt x="2136303" y="321256"/>
                    </a:lnTo>
                    <a:cubicBezTo>
                      <a:pt x="2136303" y="144562"/>
                      <a:pt x="1991741" y="0"/>
                      <a:pt x="1815047" y="0"/>
                    </a:cubicBezTo>
                    <a:lnTo>
                      <a:pt x="321256" y="0"/>
                    </a:lnTo>
                    <a:close/>
                    <a:moveTo>
                      <a:pt x="889115" y="309397"/>
                    </a:moveTo>
                    <a:lnTo>
                      <a:pt x="1247302" y="309397"/>
                    </a:lnTo>
                    <a:cubicBezTo>
                      <a:pt x="1270849" y="309397"/>
                      <a:pt x="1289936" y="336390"/>
                      <a:pt x="1289936" y="369650"/>
                    </a:cubicBezTo>
                    <a:cubicBezTo>
                      <a:pt x="1289936" y="402911"/>
                      <a:pt x="1270849" y="429903"/>
                      <a:pt x="1247302" y="429903"/>
                    </a:cubicBezTo>
                    <a:lnTo>
                      <a:pt x="889115" y="429903"/>
                    </a:lnTo>
                    <a:cubicBezTo>
                      <a:pt x="865567" y="429903"/>
                      <a:pt x="846480" y="402911"/>
                      <a:pt x="846480" y="369650"/>
                    </a:cubicBezTo>
                    <a:cubicBezTo>
                      <a:pt x="846480" y="336390"/>
                      <a:pt x="865567" y="309397"/>
                      <a:pt x="889115" y="309397"/>
                    </a:cubicBezTo>
                    <a:close/>
                    <a:moveTo>
                      <a:pt x="176468" y="738905"/>
                    </a:moveTo>
                    <a:lnTo>
                      <a:pt x="1959892" y="738905"/>
                    </a:lnTo>
                    <a:lnTo>
                      <a:pt x="1959892" y="2875208"/>
                    </a:lnTo>
                    <a:lnTo>
                      <a:pt x="176468" y="2875208"/>
                    </a:lnTo>
                    <a:lnTo>
                      <a:pt x="176468" y="738905"/>
                    </a:lnTo>
                    <a:close/>
                    <a:moveTo>
                      <a:pt x="1068180" y="3045747"/>
                    </a:moveTo>
                    <a:cubicBezTo>
                      <a:pt x="1068180" y="3045747"/>
                      <a:pt x="1068180" y="3045747"/>
                      <a:pt x="1068180" y="3045747"/>
                    </a:cubicBezTo>
                    <a:cubicBezTo>
                      <a:pt x="1178013" y="3045747"/>
                      <a:pt x="1267066" y="3134799"/>
                      <a:pt x="1267066" y="3244633"/>
                    </a:cubicBezTo>
                    <a:cubicBezTo>
                      <a:pt x="1267066" y="3244633"/>
                      <a:pt x="1267066" y="3244633"/>
                      <a:pt x="1267066" y="3244633"/>
                    </a:cubicBezTo>
                    <a:lnTo>
                      <a:pt x="1267066" y="3244633"/>
                    </a:lnTo>
                    <a:cubicBezTo>
                      <a:pt x="1267066" y="3244633"/>
                      <a:pt x="1267066" y="3244633"/>
                      <a:pt x="1267066" y="3244633"/>
                    </a:cubicBezTo>
                    <a:cubicBezTo>
                      <a:pt x="1267066" y="3354466"/>
                      <a:pt x="1178013" y="3443519"/>
                      <a:pt x="1068180" y="3443519"/>
                    </a:cubicBezTo>
                    <a:cubicBezTo>
                      <a:pt x="1068180" y="3443519"/>
                      <a:pt x="1068180" y="3443519"/>
                      <a:pt x="1068180" y="3443519"/>
                    </a:cubicBezTo>
                    <a:lnTo>
                      <a:pt x="1068180" y="3443519"/>
                    </a:lnTo>
                    <a:cubicBezTo>
                      <a:pt x="1068180" y="3443519"/>
                      <a:pt x="1068180" y="3443519"/>
                      <a:pt x="1068180" y="3443519"/>
                    </a:cubicBezTo>
                    <a:cubicBezTo>
                      <a:pt x="958346" y="3443519"/>
                      <a:pt x="869294" y="3354466"/>
                      <a:pt x="869294" y="3244633"/>
                    </a:cubicBezTo>
                    <a:cubicBezTo>
                      <a:pt x="869294" y="3244633"/>
                      <a:pt x="869294" y="3244633"/>
                      <a:pt x="869294" y="3244633"/>
                    </a:cubicBezTo>
                    <a:lnTo>
                      <a:pt x="869294" y="3244633"/>
                    </a:lnTo>
                    <a:cubicBezTo>
                      <a:pt x="869294" y="3244633"/>
                      <a:pt x="869294" y="3244633"/>
                      <a:pt x="869294" y="3244633"/>
                    </a:cubicBezTo>
                    <a:cubicBezTo>
                      <a:pt x="869294" y="3134799"/>
                      <a:pt x="958346" y="3045747"/>
                      <a:pt x="1068180" y="3045747"/>
                    </a:cubicBezTo>
                    <a:cubicBezTo>
                      <a:pt x="1068180" y="3045747"/>
                      <a:pt x="1068180" y="3045747"/>
                      <a:pt x="1068180" y="3045747"/>
                    </a:cubicBezTo>
                    <a:lnTo>
                      <a:pt x="1068180" y="3045747"/>
                    </a:lnTo>
                    <a:close/>
                  </a:path>
                </a:pathLst>
              </a:custGeom>
              <a:solidFill>
                <a:srgbClr val="CDCDCD"/>
              </a:solidFill>
              <a:ln w="564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5520EB-0F65-403D-A973-B17B2A4C2E9D}"/>
                  </a:ext>
                </a:extLst>
              </p:cNvPr>
              <p:cNvSpPr txBox="1"/>
              <p:nvPr/>
            </p:nvSpPr>
            <p:spPr>
              <a:xfrm>
                <a:off x="20010311" y="28501422"/>
                <a:ext cx="807738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CDCDCD"/>
                    </a:solidFill>
                    <a:latin typeface="Lato Black" panose="020F0A02020204030203" pitchFamily="34" charset="0"/>
                    <a:cs typeface="Arial" panose="020B0604020202020204" pitchFamily="34" charset="0"/>
                  </a:rPr>
                  <a:t>Take a picture</a:t>
                </a:r>
                <a:r>
                  <a:rPr lang="en-US" sz="4800" dirty="0">
                    <a:solidFill>
                      <a:srgbClr val="CDCDCD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  <a:t> to </a:t>
                </a:r>
                <a:br>
                  <a:rPr lang="en-US" sz="4800" dirty="0">
                    <a:solidFill>
                      <a:srgbClr val="CDCDCD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</a:br>
                <a:r>
                  <a:rPr lang="en-US" sz="4800" dirty="0">
                    <a:solidFill>
                      <a:srgbClr val="CDCDCD"/>
                    </a:solidFill>
                    <a:latin typeface="Lato Black" panose="020F0A02020204030203" pitchFamily="34" charset="0"/>
                    <a:cs typeface="Arial" panose="020B0604020202020204" pitchFamily="34" charset="0"/>
                  </a:rPr>
                  <a:t>checkout the cookbook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2B70FBA-A2DF-453C-9792-CA6E8DB0D3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36172" y="29408785"/>
                <a:ext cx="1297464" cy="0"/>
              </a:xfrm>
              <a:prstGeom prst="straightConnector1">
                <a:avLst/>
              </a:prstGeom>
              <a:ln w="66675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744BB1B-06EF-A771-034F-2C633305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1980" y="27268962"/>
              <a:ext cx="3664997" cy="36649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CAC9EE-C274-8E14-DE25-FE0BE04F5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3" y="8610243"/>
            <a:ext cx="26365582" cy="156979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6C5F702-113C-7CA6-532F-80D3C59CF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514" y="605285"/>
            <a:ext cx="6360759" cy="64621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D98667-1990-93C7-51B6-1CA43CD774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514" y="7273389"/>
            <a:ext cx="5891475" cy="709202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2072DA7-48C1-3207-584D-08A560C484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527" y="14434993"/>
            <a:ext cx="7395186" cy="15240015"/>
          </a:xfrm>
          <a:prstGeom prst="rect">
            <a:avLst/>
          </a:prstGeom>
        </p:spPr>
      </p:pic>
      <p:sp>
        <p:nvSpPr>
          <p:cNvPr id="49" name="Graphic 18">
            <a:extLst>
              <a:ext uri="{FF2B5EF4-FFF2-40B4-BE49-F238E27FC236}">
                <a16:creationId xmlns:a16="http://schemas.microsoft.com/office/drawing/2014/main" id="{176B9267-2898-6F6E-E966-DC49B4BB9499}"/>
              </a:ext>
            </a:extLst>
          </p:cNvPr>
          <p:cNvSpPr/>
          <p:nvPr/>
        </p:nvSpPr>
        <p:spPr>
          <a:xfrm>
            <a:off x="360551" y="6714203"/>
            <a:ext cx="693707" cy="706505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8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10430</TotalTime>
  <Words>284</Words>
  <Application>Microsoft Macintosh PowerPoint</Application>
  <PresentationFormat>Custom</PresentationFormat>
  <Paragraphs>40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 Light</vt:lpstr>
      <vt:lpstr>Lato</vt:lpstr>
      <vt:lpstr>Calibri</vt:lpstr>
      <vt:lpstr>Arial</vt:lpstr>
      <vt:lpstr>Lato Black</vt:lpstr>
      <vt:lpstr>Office Theme</vt:lpstr>
      <vt:lpstr>Open Science analysis cookbooks were developed, focusing on analyzing weather radar data.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Notes:  1. Correct fonts won’t load until you open this in PowerPoint (e.g., if you’re previewing this in your browser it’ll look uglier than it actually is).  2. Generate QR codes here: https://www.qrcode-monkey.com/</dc:title>
  <dc:creator>Morrison, Mike</dc:creator>
  <cp:lastModifiedBy>Grover, Maxwell</cp:lastModifiedBy>
  <cp:revision>135</cp:revision>
  <dcterms:created xsi:type="dcterms:W3CDTF">2019-07-02T13:39:34Z</dcterms:created>
  <dcterms:modified xsi:type="dcterms:W3CDTF">2022-06-08T20:56:13Z</dcterms:modified>
</cp:coreProperties>
</file>